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0" r:id="rId6"/>
    <p:sldId id="269" r:id="rId7"/>
    <p:sldId id="272" r:id="rId8"/>
    <p:sldId id="283" r:id="rId9"/>
    <p:sldId id="273" r:id="rId10"/>
    <p:sldId id="282" r:id="rId11"/>
    <p:sldId id="274" r:id="rId12"/>
    <p:sldId id="275" r:id="rId13"/>
    <p:sldId id="278" r:id="rId14"/>
    <p:sldId id="276" r:id="rId15"/>
    <p:sldId id="277" r:id="rId16"/>
    <p:sldId id="279" r:id="rId17"/>
    <p:sldId id="267" r:id="rId18"/>
    <p:sldId id="281" r:id="rId19"/>
    <p:sldId id="280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4BC9"/>
    <a:srgbClr val="16286E"/>
    <a:srgbClr val="7BEBD8"/>
    <a:srgbClr val="6313DC"/>
    <a:srgbClr val="6C92E1"/>
    <a:srgbClr val="8335E5"/>
    <a:srgbClr val="030553"/>
    <a:srgbClr val="6B8DE1"/>
    <a:srgbClr val="1E3ADA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066" autoAdjust="0"/>
  </p:normalViewPr>
  <p:slideViewPr>
    <p:cSldViewPr showGuides="1">
      <p:cViewPr varScale="1">
        <p:scale>
          <a:sx n="89" d="100"/>
          <a:sy n="89" d="100"/>
        </p:scale>
        <p:origin x="624" y="300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F7F99CF-3882-45AE-8CC4-3834564BFEC2}" type="datetime1">
              <a:rPr lang="es-ES" smtClean="0"/>
              <a:t>24/06/2025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328996C-DF1E-45F4-80FD-86472FDB10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1BD09-679C-4B8B-85E5-538CA303FFC9}" type="datetime1">
              <a:rPr lang="es-ES" smtClean="0"/>
              <a:pPr/>
              <a:t>24/06/2025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237D-8F9F-F610-61F0-C44AAEEC9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E1A0B0-7B9F-2357-1136-A22608A9A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D3B45DE-D7BB-2267-BAC5-51134D2AA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3418A9-E2B3-69CE-9E5B-882B4A95B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69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AEA79-6465-0687-3395-111E52E1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7342FA9-71BE-C983-E25A-B7B97987B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FD555E-C932-C062-56CF-EB602DBAC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73466C-9951-6E3C-D060-6541777F5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876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438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D5F9B-0012-98BC-3ABD-CB686DA1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52B7F44-F590-A022-BBF9-08CBE7916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B2D840-11C5-037B-81EE-8BEDABCFA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13051A-BF94-DAA6-957E-3E014636E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4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FF00-A36D-27F4-1C12-AD223359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FE76AFA-182F-CB14-1019-1AB14B1C2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5D76D46-015B-E180-36CB-546CCAE6C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DC898C-F9BF-3BF9-A6A9-35559568E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86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8495E-C7E6-08F6-242B-4E424CD2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B20811-E0A0-5E9A-E9A7-7F0C20F76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F2DF5C4-F8A5-4EB5-9ACD-6EB16CEFC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28E436-1146-A06C-BC6A-8D7BBD71E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64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B2D3E-3D98-CFC1-2E24-4E6C72E08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1D17B8F-0DEE-3E3D-D2E1-7D33EE061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F0D49D-A2FB-F30C-0BE1-0DF9C5AA7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1180D5-1C09-CF1B-F52B-2C413024C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94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320D076F-86AB-EFC8-882D-D2B2BAF25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>
            <a:extLst>
              <a:ext uri="{FF2B5EF4-FFF2-40B4-BE49-F238E27FC236}">
                <a16:creationId xmlns:a16="http://schemas.microsoft.com/office/drawing/2014/main" id="{B1A557BC-F350-4DB4-B773-1733DDAC6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9:notes">
            <a:extLst>
              <a:ext uri="{FF2B5EF4-FFF2-40B4-BE49-F238E27FC236}">
                <a16:creationId xmlns:a16="http://schemas.microsoft.com/office/drawing/2014/main" id="{1D0EFC7E-0121-68F1-277F-236B7E3B0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51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0887641C-E125-891A-C805-FA9D13B45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>
            <a:extLst>
              <a:ext uri="{FF2B5EF4-FFF2-40B4-BE49-F238E27FC236}">
                <a16:creationId xmlns:a16="http://schemas.microsoft.com/office/drawing/2014/main" id="{F2B1F43B-E04F-1D4C-BCA2-923A065EE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9:notes">
            <a:extLst>
              <a:ext uri="{FF2B5EF4-FFF2-40B4-BE49-F238E27FC236}">
                <a16:creationId xmlns:a16="http://schemas.microsoft.com/office/drawing/2014/main" id="{BDBF2D97-300E-E9E4-024D-ED622243D0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75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BCFB-8B76-0A8A-A970-0040605A7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97837D-9246-2430-2DE2-532247B3D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D470715-2EB3-71BF-B4AD-51BBF73EA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76D5FD-189D-18E2-AB7F-F9D4AE5D3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34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4F9E0D-698A-43BF-878F-1776EF78DB8B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908C23-D35E-4507-97F5-136D18D8BB62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CB5E8E-F11C-4254-B00E-A11692AFECF0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2 colunas">
  <p:cSld name="Slide com 2 coluna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3" name="Google Shape;63;p36"/>
          <p:cNvSpPr txBox="1">
            <a:spLocks noGrp="1"/>
          </p:cNvSpPr>
          <p:nvPr>
            <p:ph type="sldNum" idx="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4" name="Google Shape;64;p36"/>
          <p:cNvPicPr preferRelativeResize="0"/>
          <p:nvPr/>
        </p:nvPicPr>
        <p:blipFill rotWithShape="1">
          <a:blip r:embed="rId2">
            <a:alphaModFix/>
          </a:blip>
          <a:srcRect l="-6986" t="-8589"/>
          <a:stretch/>
        </p:blipFill>
        <p:spPr>
          <a:xfrm rot="5400000">
            <a:off x="-195680" y="753039"/>
            <a:ext cx="835615" cy="44424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6"/>
          <p:cNvSpPr/>
          <p:nvPr/>
        </p:nvSpPr>
        <p:spPr>
          <a:xfrm>
            <a:off x="-17600" y="-17600"/>
            <a:ext cx="12209600" cy="1232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36"/>
          <p:cNvCxnSpPr/>
          <p:nvPr/>
        </p:nvCxnSpPr>
        <p:spPr>
          <a:xfrm>
            <a:off x="464527" y="6313268"/>
            <a:ext cx="11229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36"/>
          <p:cNvSpPr txBox="1">
            <a:spLocks noGrp="1"/>
          </p:cNvSpPr>
          <p:nvPr>
            <p:ph type="title"/>
          </p:nvPr>
        </p:nvSpPr>
        <p:spPr>
          <a:xfrm>
            <a:off x="644233" y="627300"/>
            <a:ext cx="10720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None/>
              <a:defRPr sz="3467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476267" y="2917967"/>
            <a:ext cx="5244800" cy="32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733"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subTitle" idx="3"/>
          </p:nvPr>
        </p:nvSpPr>
        <p:spPr>
          <a:xfrm>
            <a:off x="476267" y="6334000"/>
            <a:ext cx="1095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roxima Nova"/>
              <a:buNone/>
              <a:defRPr sz="1067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4"/>
          </p:nvPr>
        </p:nvSpPr>
        <p:spPr>
          <a:xfrm>
            <a:off x="444233" y="2085533"/>
            <a:ext cx="52448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cxnSp>
        <p:nvCxnSpPr>
          <p:cNvPr id="71" name="Google Shape;71;p36"/>
          <p:cNvCxnSpPr/>
          <p:nvPr/>
        </p:nvCxnSpPr>
        <p:spPr>
          <a:xfrm>
            <a:off x="464527" y="2647401"/>
            <a:ext cx="5244800" cy="0"/>
          </a:xfrm>
          <a:prstGeom prst="straightConnector1">
            <a:avLst/>
          </a:prstGeom>
          <a:noFill/>
          <a:ln w="9525" cap="flat" cmpd="sng">
            <a:solidFill>
              <a:srgbClr val="FFDC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36"/>
          <p:cNvSpPr txBox="1">
            <a:spLocks noGrp="1"/>
          </p:cNvSpPr>
          <p:nvPr>
            <p:ph type="body" idx="5"/>
          </p:nvPr>
        </p:nvSpPr>
        <p:spPr>
          <a:xfrm>
            <a:off x="6448933" y="2917967"/>
            <a:ext cx="5244800" cy="32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733"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ubTitle" idx="6"/>
          </p:nvPr>
        </p:nvSpPr>
        <p:spPr>
          <a:xfrm>
            <a:off x="6416900" y="2085533"/>
            <a:ext cx="52448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cxnSp>
        <p:nvCxnSpPr>
          <p:cNvPr id="74" name="Google Shape;74;p36"/>
          <p:cNvCxnSpPr/>
          <p:nvPr/>
        </p:nvCxnSpPr>
        <p:spPr>
          <a:xfrm>
            <a:off x="6437193" y="2647401"/>
            <a:ext cx="5244800" cy="0"/>
          </a:xfrm>
          <a:prstGeom prst="straightConnector1">
            <a:avLst/>
          </a:prstGeom>
          <a:noFill/>
          <a:ln w="9525" cap="flat" cmpd="sng">
            <a:solidFill>
              <a:srgbClr val="FFDC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33253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básico - fundo branco" type="tx">
  <p:cSld name="Slide básico - fundo branc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0" name="Google Shape;80;p38"/>
          <p:cNvPicPr preferRelativeResize="0"/>
          <p:nvPr/>
        </p:nvPicPr>
        <p:blipFill rotWithShape="1">
          <a:blip r:embed="rId2">
            <a:alphaModFix/>
          </a:blip>
          <a:srcRect l="-6986" t="-8589"/>
          <a:stretch/>
        </p:blipFill>
        <p:spPr>
          <a:xfrm rot="5400000">
            <a:off x="-195680" y="753039"/>
            <a:ext cx="835615" cy="44424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8"/>
          <p:cNvSpPr/>
          <p:nvPr/>
        </p:nvSpPr>
        <p:spPr>
          <a:xfrm>
            <a:off x="-17600" y="-17600"/>
            <a:ext cx="12209600" cy="1232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38"/>
          <p:cNvCxnSpPr/>
          <p:nvPr/>
        </p:nvCxnSpPr>
        <p:spPr>
          <a:xfrm>
            <a:off x="464527" y="6313268"/>
            <a:ext cx="11229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8"/>
          <p:cNvSpPr txBox="1">
            <a:spLocks noGrp="1"/>
          </p:cNvSpPr>
          <p:nvPr>
            <p:ph type="title"/>
          </p:nvPr>
        </p:nvSpPr>
        <p:spPr>
          <a:xfrm>
            <a:off x="644233" y="627300"/>
            <a:ext cx="10720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None/>
              <a:defRPr sz="3467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1"/>
          </p:nvPr>
        </p:nvSpPr>
        <p:spPr>
          <a:xfrm>
            <a:off x="742200" y="1551033"/>
            <a:ext cx="10951600" cy="4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subTitle" idx="2"/>
          </p:nvPr>
        </p:nvSpPr>
        <p:spPr>
          <a:xfrm>
            <a:off x="476267" y="6334000"/>
            <a:ext cx="1095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roxima Nova"/>
              <a:buNone/>
              <a:defRPr sz="1067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52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AB5F47-6FA6-4DAA-8059-2B6D2DA53894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E1385F-74B6-4EFD-873F-8456EA05BB37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B48BEA-9E97-4864-9616-E241E90E5136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FC7CA9-7B0B-4BC1-AB91-625E3C65E0F1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6086BC-FCE6-4C7B-8E8D-9CC90AC2D24B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93E54C-144A-463D-A4E3-33AC7C87F5F6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589846-4C40-4AE3-A19B-621CBA593CB4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75CB8-0626-4F88-ADB6-3CB4D427763A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BF6A8A8-A334-4F40-96A8-49065A259EDE}" type="datetime1">
              <a:rPr lang="es-ES" noProof="0" smtClean="0"/>
              <a:t>24/06/2025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KoPepDyCNEno3E94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hyperlink" Target="https://github.com/modelcontextprotocol" TargetMode="Externa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1</a:t>
            </a:r>
          </a:p>
        </p:txBody>
      </p:sp>
      <p:sp>
        <p:nvSpPr>
          <p:cNvPr id="24" name="Cuadro de texto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1" y="4346518"/>
            <a:ext cx="616491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 con IA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733192" y="5358396"/>
            <a:ext cx="353619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Por: Nahuel Gómez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orma libre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9" name="Forma libre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>
          <a:extLst>
            <a:ext uri="{FF2B5EF4-FFF2-40B4-BE49-F238E27FC236}">
              <a16:creationId xmlns:a16="http://schemas.microsoft.com/office/drawing/2014/main" id="{630E0187-0985-4559-8A16-FAAA7EAE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>
            <a:extLst>
              <a:ext uri="{FF2B5EF4-FFF2-40B4-BE49-F238E27FC236}">
                <a16:creationId xmlns:a16="http://schemas.microsoft.com/office/drawing/2014/main" id="{A795847F-523D-85CB-9D21-BD16B5A50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8690"/>
            <a:ext cx="10515600" cy="66140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Contextos de </a:t>
            </a:r>
            <a:r>
              <a:rPr lang="pt-BR" sz="3600" b="1" dirty="0" err="1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</a:t>
            </a: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5FCC441-C8CB-EE85-D911-7CEFE19A2795}"/>
              </a:ext>
            </a:extLst>
          </p:cNvPr>
          <p:cNvGrpSpPr/>
          <p:nvPr/>
        </p:nvGrpSpPr>
        <p:grpSpPr>
          <a:xfrm>
            <a:off x="287342" y="1772816"/>
            <a:ext cx="5400000" cy="1754421"/>
            <a:chOff x="165537" y="1909996"/>
            <a:chExt cx="5400000" cy="1754421"/>
          </a:xfrm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C1A8DB7-D62D-D1E8-6A50-049D176E2493}"/>
                </a:ext>
              </a:extLst>
            </p:cNvPr>
            <p:cNvSpPr txBox="1"/>
            <p:nvPr/>
          </p:nvSpPr>
          <p:spPr>
            <a:xfrm>
              <a:off x="165537" y="2339010"/>
              <a:ext cx="5400000" cy="132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Aft>
                  <a:spcPts val="1200"/>
                </a:spcAft>
                <a:buNone/>
              </a:pP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Sea por modelo, por agente, por tipo de razonamiento, por cantidad de tokens, por versiones pagas o gratuitas la respuesta de una IA puede variar mucho.</a:t>
              </a:r>
              <a:endParaRPr lang="es-AR" b="0" dirty="0">
                <a:effectLst/>
              </a:endParaRPr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2BAE94E0-87FB-FE24-DA6F-FDDFE1B44B96}"/>
                </a:ext>
              </a:extLst>
            </p:cNvPr>
            <p:cNvSpPr txBox="1"/>
            <p:nvPr/>
          </p:nvSpPr>
          <p:spPr>
            <a:xfrm>
              <a:off x="165537" y="1909996"/>
              <a:ext cx="5400000" cy="530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95959"/>
                  </a:solidFill>
                  <a:latin typeface="Proxima Nova"/>
                </a:rPr>
                <a:t>Contexto técnico</a:t>
              </a:r>
              <a:endParaRPr lang="es-AR" dirty="0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DC2D3A7-81AE-111A-395B-BB46A0FF9F28}"/>
              </a:ext>
            </a:extLst>
          </p:cNvPr>
          <p:cNvGrpSpPr/>
          <p:nvPr/>
        </p:nvGrpSpPr>
        <p:grpSpPr>
          <a:xfrm>
            <a:off x="6504659" y="1772816"/>
            <a:ext cx="5400000" cy="1352344"/>
            <a:chOff x="6382854" y="1909996"/>
            <a:chExt cx="5400000" cy="1352344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0872C42C-DA75-CD7A-E8B6-3A7E00D6C869}"/>
                </a:ext>
              </a:extLst>
            </p:cNvPr>
            <p:cNvSpPr txBox="1"/>
            <p:nvPr/>
          </p:nvSpPr>
          <p:spPr>
            <a:xfrm>
              <a:off x="6382854" y="2339010"/>
              <a:ext cx="5400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Aft>
                  <a:spcPts val="1200"/>
                </a:spcAft>
                <a:buNone/>
              </a:pP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Para optimizar recursos, los modelos no tienen la capacidad de “recordar” lo que se habló en otros chats. </a:t>
              </a:r>
              <a:endParaRPr lang="es-AR" b="0" dirty="0">
                <a:effectLst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041AFB46-07A0-4A1D-C39C-31E7BF03DC54}"/>
                </a:ext>
              </a:extLst>
            </p:cNvPr>
            <p:cNvSpPr txBox="1"/>
            <p:nvPr/>
          </p:nvSpPr>
          <p:spPr>
            <a:xfrm>
              <a:off x="6382854" y="1909996"/>
              <a:ext cx="54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95959"/>
                  </a:solidFill>
                  <a:latin typeface="Proxima Nova"/>
                </a:rPr>
                <a:t>Contexto del chat</a:t>
              </a:r>
              <a:endParaRPr lang="es-AR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E7BC60C-1DF6-8A4A-BC32-62905E413482}"/>
              </a:ext>
            </a:extLst>
          </p:cNvPr>
          <p:cNvGrpSpPr/>
          <p:nvPr/>
        </p:nvGrpSpPr>
        <p:grpSpPr>
          <a:xfrm>
            <a:off x="287342" y="4359076"/>
            <a:ext cx="5400000" cy="1399797"/>
            <a:chOff x="165537" y="4496256"/>
            <a:chExt cx="5400000" cy="1399797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03FBBAD-A382-D0A2-BE61-8A482ED7B02A}"/>
                </a:ext>
              </a:extLst>
            </p:cNvPr>
            <p:cNvSpPr txBox="1"/>
            <p:nvPr/>
          </p:nvSpPr>
          <p:spPr>
            <a:xfrm>
              <a:off x="165537" y="4972723"/>
              <a:ext cx="5400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Aft>
                  <a:spcPts val="1200"/>
                </a:spcAft>
                <a:buNone/>
              </a:pP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Cada </a:t>
              </a:r>
              <a:r>
                <a:rPr lang="es-AR" sz="1800" b="0" i="0" u="none" strike="noStrike" dirty="0" err="1">
                  <a:solidFill>
                    <a:srgbClr val="595959"/>
                  </a:solidFill>
                  <a:effectLst/>
                  <a:latin typeface="Proxima Nova"/>
                </a:rPr>
                <a:t>prompt</a:t>
              </a: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 es distinto, y poder explicarle las intenciones de lo que se espera obtener definirá la respuesta que te pueda generar</a:t>
              </a:r>
              <a:endParaRPr lang="es-AR" b="0" dirty="0">
                <a:effectLst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4B2E0640-A9D0-51C4-BC80-955D3D48DC45}"/>
                </a:ext>
              </a:extLst>
            </p:cNvPr>
            <p:cNvSpPr txBox="1"/>
            <p:nvPr/>
          </p:nvSpPr>
          <p:spPr>
            <a:xfrm>
              <a:off x="165537" y="4496256"/>
              <a:ext cx="54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95959"/>
                  </a:solidFill>
                  <a:latin typeface="Proxima Nova"/>
                </a:rPr>
                <a:t>Contexto del mensaje </a:t>
              </a:r>
              <a:endParaRPr lang="es-AR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464F8E7-5D49-67AA-6887-A1FFCD1E0277}"/>
              </a:ext>
            </a:extLst>
          </p:cNvPr>
          <p:cNvGrpSpPr/>
          <p:nvPr/>
        </p:nvGrpSpPr>
        <p:grpSpPr>
          <a:xfrm>
            <a:off x="6504659" y="4359076"/>
            <a:ext cx="5400000" cy="1676796"/>
            <a:chOff x="6382854" y="4496256"/>
            <a:chExt cx="5400000" cy="1676796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2806F9D-25F1-40AA-C753-90DB5AE8E654}"/>
                </a:ext>
              </a:extLst>
            </p:cNvPr>
            <p:cNvSpPr txBox="1"/>
            <p:nvPr/>
          </p:nvSpPr>
          <p:spPr>
            <a:xfrm>
              <a:off x="6382854" y="4972723"/>
              <a:ext cx="5400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Aft>
                  <a:spcPts val="1200"/>
                </a:spcAft>
                <a:buNone/>
              </a:pP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Cada modelo tiene sus memorias, entre esas memorias es como vos le hablas, cómo preferís las respuestas, que idioma hablas, y detalles más personales también. 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0A4636C-DF67-8674-0DEB-FB81A4FA6405}"/>
                </a:ext>
              </a:extLst>
            </p:cNvPr>
            <p:cNvSpPr txBox="1"/>
            <p:nvPr/>
          </p:nvSpPr>
          <p:spPr>
            <a:xfrm>
              <a:off x="6382854" y="4496256"/>
              <a:ext cx="5109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95959"/>
                  </a:solidFill>
                  <a:latin typeface="Proxima Nova"/>
                </a:rPr>
                <a:t>Contexto por usuario</a:t>
              </a:r>
              <a:r>
                <a:rPr lang="es-ES" b="1" dirty="0">
                  <a:solidFill>
                    <a:srgbClr val="595959"/>
                  </a:solidFill>
                  <a:latin typeface="Proxima Nova"/>
                </a:rPr>
                <a:t/>
              </a:r>
              <a:endParaRPr lang="es-AR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45404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9426-D1A3-EDB5-9DBF-96A50845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CCA97BDB-5AE6-629A-8840-69C12912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8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0AD8C7C6-CCDD-D805-D0FB-47AF93AB376F}"/>
              </a:ext>
            </a:extLst>
          </p:cNvPr>
          <p:cNvSpPr txBox="1"/>
          <p:nvPr/>
        </p:nvSpPr>
        <p:spPr>
          <a:xfrm>
            <a:off x="731037" y="682344"/>
            <a:ext cx="6680783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/>
              <a:t>Reglas de los agentes</a:t>
            </a:r>
          </a:p>
        </p:txBody>
      </p:sp>
      <p:pic>
        <p:nvPicPr>
          <p:cNvPr id="163" name="Imagen 162" descr="Esta imagen es de dos pares de manos juntando piezas de puzzle. ">
            <a:extLst>
              <a:ext uri="{FF2B5EF4-FFF2-40B4-BE49-F238E27FC236}">
                <a16:creationId xmlns:a16="http://schemas.microsoft.com/office/drawing/2014/main" id="{4003AE6C-B177-BCED-6563-E165194FC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  <p:sp>
        <p:nvSpPr>
          <p:cNvPr id="51" name="Google Shape;446;p14">
            <a:extLst>
              <a:ext uri="{FF2B5EF4-FFF2-40B4-BE49-F238E27FC236}">
                <a16:creationId xmlns:a16="http://schemas.microsoft.com/office/drawing/2014/main" id="{BB8D36EC-22EB-D097-50BB-049438AAF479}"/>
              </a:ext>
            </a:extLst>
          </p:cNvPr>
          <p:cNvSpPr txBox="1">
            <a:spLocks/>
          </p:cNvSpPr>
          <p:nvPr/>
        </p:nvSpPr>
        <p:spPr>
          <a:xfrm>
            <a:off x="1247316" y="1715449"/>
            <a:ext cx="4848684" cy="21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s-ES" dirty="0"/>
              <a:t>Instrucciones predefinidas que el agente debe tener en cuenta a la hora de responder o actuar.</a:t>
            </a:r>
          </a:p>
          <a:p>
            <a:pPr marL="0" indent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000"/>
              <a:buFont typeface="Arial" panose="020B0604020202020204" pitchFamily="34" charset="0"/>
              <a:buNone/>
            </a:pPr>
            <a:r>
              <a:rPr lang="es-ES" dirty="0">
                <a:latin typeface="Courier New"/>
                <a:ea typeface="Courier New"/>
                <a:cs typeface="Courier New"/>
                <a:sym typeface="Courier New"/>
              </a:rPr>
              <a:t>“SI pido o pasa algo ENTONCES hace esto”</a:t>
            </a:r>
          </a:p>
        </p:txBody>
      </p:sp>
      <p:grpSp>
        <p:nvGrpSpPr>
          <p:cNvPr id="52" name="Google Shape;447;p14">
            <a:extLst>
              <a:ext uri="{FF2B5EF4-FFF2-40B4-BE49-F238E27FC236}">
                <a16:creationId xmlns:a16="http://schemas.microsoft.com/office/drawing/2014/main" id="{85DB5F14-2776-68E5-F274-92E4CB374E90}"/>
              </a:ext>
            </a:extLst>
          </p:cNvPr>
          <p:cNvGrpSpPr/>
          <p:nvPr/>
        </p:nvGrpSpPr>
        <p:grpSpPr>
          <a:xfrm>
            <a:off x="1914896" y="4455649"/>
            <a:ext cx="3513525" cy="1179500"/>
            <a:chOff x="4753875" y="3881950"/>
            <a:chExt cx="3513525" cy="1179500"/>
          </a:xfrm>
        </p:grpSpPr>
        <p:pic>
          <p:nvPicPr>
            <p:cNvPr id="54" name="Google Shape;448;p14">
              <a:extLst>
                <a:ext uri="{FF2B5EF4-FFF2-40B4-BE49-F238E27FC236}">
                  <a16:creationId xmlns:a16="http://schemas.microsoft.com/office/drawing/2014/main" id="{3E5022E2-4682-3933-5BF9-E9DC7D99D51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53875" y="388195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449;p14">
              <a:extLst>
                <a:ext uri="{FF2B5EF4-FFF2-40B4-BE49-F238E27FC236}">
                  <a16:creationId xmlns:a16="http://schemas.microsoft.com/office/drawing/2014/main" id="{6FF8C6DC-EAF5-338A-A56A-8A785F31153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47400" y="388195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450;p14">
              <a:extLst>
                <a:ext uri="{FF2B5EF4-FFF2-40B4-BE49-F238E27FC236}">
                  <a16:creationId xmlns:a16="http://schemas.microsoft.com/office/drawing/2014/main" id="{51C8002D-1F44-7E66-B71D-067FC1AECBA8}"/>
                </a:ext>
              </a:extLst>
            </p:cNvPr>
            <p:cNvSpPr txBox="1"/>
            <p:nvPr/>
          </p:nvSpPr>
          <p:spPr>
            <a:xfrm>
              <a:off x="4753875" y="4663650"/>
              <a:ext cx="13200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Agente</a:t>
              </a:r>
              <a:endPara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51;p14">
              <a:extLst>
                <a:ext uri="{FF2B5EF4-FFF2-40B4-BE49-F238E27FC236}">
                  <a16:creationId xmlns:a16="http://schemas.microsoft.com/office/drawing/2014/main" id="{5A251F19-AF64-CFEB-D064-DE40F3DBCF73}"/>
                </a:ext>
              </a:extLst>
            </p:cNvPr>
            <p:cNvSpPr txBox="1"/>
            <p:nvPr/>
          </p:nvSpPr>
          <p:spPr>
            <a:xfrm>
              <a:off x="6947400" y="4663650"/>
              <a:ext cx="13200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Proyecto</a:t>
              </a:r>
              <a:endParaRPr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71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AB0C9-8D0C-E568-F639-EC020611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781B60AF-0E72-1EF2-938F-47234A079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84413"/>
            <a:ext cx="12192000" cy="922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8C0E8801-D76D-BDCD-17F0-24E0AD08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8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C32A9A68-2CB2-8261-5C28-5925209A3211}"/>
              </a:ext>
            </a:extLst>
          </p:cNvPr>
          <p:cNvSpPr txBox="1"/>
          <p:nvPr/>
        </p:nvSpPr>
        <p:spPr>
          <a:xfrm>
            <a:off x="731037" y="682344"/>
            <a:ext cx="6680783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 err="1"/>
              <a:t>Workflows</a:t>
            </a:r>
            <a:endParaRPr lang="es-ES" sz="3200" dirty="0"/>
          </a:p>
        </p:txBody>
      </p:sp>
      <p:sp>
        <p:nvSpPr>
          <p:cNvPr id="51" name="Google Shape;446;p14">
            <a:extLst>
              <a:ext uri="{FF2B5EF4-FFF2-40B4-BE49-F238E27FC236}">
                <a16:creationId xmlns:a16="http://schemas.microsoft.com/office/drawing/2014/main" id="{8C3A48AB-4E36-C608-1920-080C70669CD8}"/>
              </a:ext>
            </a:extLst>
          </p:cNvPr>
          <p:cNvSpPr txBox="1">
            <a:spLocks/>
          </p:cNvSpPr>
          <p:nvPr/>
        </p:nvSpPr>
        <p:spPr>
          <a:xfrm>
            <a:off x="982911" y="1581104"/>
            <a:ext cx="5113089" cy="166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ES" sz="2200" dirty="0"/>
              <a:t>Son </a:t>
            </a:r>
            <a:r>
              <a:rPr lang="es-ES" sz="2200" dirty="0" err="1"/>
              <a:t>prompts</a:t>
            </a:r>
            <a:r>
              <a:rPr lang="es-ES" sz="2200" dirty="0"/>
              <a:t> predefinidos con una secuencia de pasos para lograr un objetivo en particular.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54078BB-1358-2343-A7C5-24DF55219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632335">
            <a:off x="6734607" y="-1871627"/>
            <a:ext cx="8948964" cy="12105059"/>
            <a:chOff x="4855953" y="-2833465"/>
            <a:chExt cx="8948964" cy="12105059"/>
          </a:xfrm>
        </p:grpSpPr>
        <p:sp>
          <p:nvSpPr>
            <p:cNvPr id="37" name="Forma libre 10">
              <a:extLst>
                <a:ext uri="{FF2B5EF4-FFF2-40B4-BE49-F238E27FC236}">
                  <a16:creationId xmlns:a16="http://schemas.microsoft.com/office/drawing/2014/main" id="{AC80F5E7-F2A9-DA34-B7A0-785CFC44CEB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11">
              <a:extLst>
                <a:ext uri="{FF2B5EF4-FFF2-40B4-BE49-F238E27FC236}">
                  <a16:creationId xmlns:a16="http://schemas.microsoft.com/office/drawing/2014/main" id="{446F38EB-0432-0E13-7254-62493015180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12">
              <a:extLst>
                <a:ext uri="{FF2B5EF4-FFF2-40B4-BE49-F238E27FC236}">
                  <a16:creationId xmlns:a16="http://schemas.microsoft.com/office/drawing/2014/main" id="{ABB9B35F-4F42-C7E3-71C1-DBD6F2D7830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CF689BC9-7805-6CB3-7892-12789AA7F683}"/>
              </a:ext>
            </a:extLst>
          </p:cNvPr>
          <p:cNvGrpSpPr/>
          <p:nvPr/>
        </p:nvGrpSpPr>
        <p:grpSpPr>
          <a:xfrm>
            <a:off x="1658795" y="3590123"/>
            <a:ext cx="2713895" cy="1902641"/>
            <a:chOff x="1595295" y="2853523"/>
            <a:chExt cx="2713895" cy="1902641"/>
          </a:xfrm>
        </p:grpSpPr>
        <p:grpSp>
          <p:nvGrpSpPr>
            <p:cNvPr id="59" name="Google Shape;458;p15">
              <a:extLst>
                <a:ext uri="{FF2B5EF4-FFF2-40B4-BE49-F238E27FC236}">
                  <a16:creationId xmlns:a16="http://schemas.microsoft.com/office/drawing/2014/main" id="{D192A068-4B8D-FBD2-B1F9-B0C16B06DD5D}"/>
                </a:ext>
              </a:extLst>
            </p:cNvPr>
            <p:cNvGrpSpPr/>
            <p:nvPr/>
          </p:nvGrpSpPr>
          <p:grpSpPr>
            <a:xfrm>
              <a:off x="1988253" y="2956778"/>
              <a:ext cx="1998788" cy="1799386"/>
              <a:chOff x="2820225" y="891450"/>
              <a:chExt cx="3175200" cy="3175200"/>
            </a:xfrm>
          </p:grpSpPr>
          <p:sp>
            <p:nvSpPr>
              <p:cNvPr id="60" name="Google Shape;459;p15">
                <a:extLst>
                  <a:ext uri="{FF2B5EF4-FFF2-40B4-BE49-F238E27FC236}">
                    <a16:creationId xmlns:a16="http://schemas.microsoft.com/office/drawing/2014/main" id="{E4730AC5-6F7F-FBF8-EB2D-91B816E196B4}"/>
                  </a:ext>
                </a:extLst>
              </p:cNvPr>
              <p:cNvSpPr/>
              <p:nvPr/>
            </p:nvSpPr>
            <p:spPr>
              <a:xfrm rot="10800000">
                <a:off x="2820225" y="891450"/>
                <a:ext cx="3175200" cy="3175200"/>
              </a:xfrm>
              <a:prstGeom prst="blockArc">
                <a:avLst>
                  <a:gd name="adj1" fmla="val 5399801"/>
                  <a:gd name="adj2" fmla="val 3012680"/>
                  <a:gd name="adj3" fmla="val 6939"/>
                </a:avLst>
              </a:prstGeom>
              <a:solidFill>
                <a:srgbClr val="83E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460;p15">
                <a:extLst>
                  <a:ext uri="{FF2B5EF4-FFF2-40B4-BE49-F238E27FC236}">
                    <a16:creationId xmlns:a16="http://schemas.microsoft.com/office/drawing/2014/main" id="{7ED4ED80-D736-37FE-769D-1455C1250B88}"/>
                  </a:ext>
                </a:extLst>
              </p:cNvPr>
              <p:cNvSpPr/>
              <p:nvPr/>
            </p:nvSpPr>
            <p:spPr>
              <a:xfrm rot="10800000">
                <a:off x="3175023" y="1179900"/>
                <a:ext cx="450600" cy="450600"/>
              </a:xfrm>
              <a:prstGeom prst="rtTriangle">
                <a:avLst/>
              </a:prstGeom>
              <a:solidFill>
                <a:srgbClr val="83E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461;p15">
              <a:extLst>
                <a:ext uri="{FF2B5EF4-FFF2-40B4-BE49-F238E27FC236}">
                  <a16:creationId xmlns:a16="http://schemas.microsoft.com/office/drawing/2014/main" id="{ED92B8FA-77CE-EE74-4E0E-D45E41CE417A}"/>
                </a:ext>
              </a:extLst>
            </p:cNvPr>
            <p:cNvGrpSpPr/>
            <p:nvPr/>
          </p:nvGrpSpPr>
          <p:grpSpPr>
            <a:xfrm>
              <a:off x="3404558" y="3824521"/>
              <a:ext cx="904632" cy="518360"/>
              <a:chOff x="5130375" y="2422675"/>
              <a:chExt cx="1332300" cy="914700"/>
            </a:xfrm>
          </p:grpSpPr>
          <p:sp>
            <p:nvSpPr>
              <p:cNvPr id="63" name="Google Shape;462;p15">
                <a:extLst>
                  <a:ext uri="{FF2B5EF4-FFF2-40B4-BE49-F238E27FC236}">
                    <a16:creationId xmlns:a16="http://schemas.microsoft.com/office/drawing/2014/main" id="{7A99D408-B3FD-9CDD-A78A-CACD9D0D5630}"/>
                  </a:ext>
                </a:extLst>
              </p:cNvPr>
              <p:cNvSpPr/>
              <p:nvPr/>
            </p:nvSpPr>
            <p:spPr>
              <a:xfrm>
                <a:off x="5130375" y="2707675"/>
                <a:ext cx="1332300" cy="629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Antes de poder hacer algo</a:t>
                </a: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463;p15">
                <a:extLst>
                  <a:ext uri="{FF2B5EF4-FFF2-40B4-BE49-F238E27FC236}">
                    <a16:creationId xmlns:a16="http://schemas.microsoft.com/office/drawing/2014/main" id="{1A0F50E6-749D-4173-56D6-21A46FD77BA2}"/>
                  </a:ext>
                </a:extLst>
              </p:cNvPr>
              <p:cNvSpPr/>
              <p:nvPr/>
            </p:nvSpPr>
            <p:spPr>
              <a:xfrm>
                <a:off x="5130375" y="2422675"/>
                <a:ext cx="1332300" cy="285000"/>
              </a:xfrm>
              <a:prstGeom prst="round1Rect">
                <a:avLst>
                  <a:gd name="adj" fmla="val 50000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Diseña</a:t>
                </a:r>
                <a:endParaRPr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464;p15">
              <a:extLst>
                <a:ext uri="{FF2B5EF4-FFF2-40B4-BE49-F238E27FC236}">
                  <a16:creationId xmlns:a16="http://schemas.microsoft.com/office/drawing/2014/main" id="{241025AD-6B73-7B46-92DB-CB871DD930BF}"/>
                </a:ext>
              </a:extLst>
            </p:cNvPr>
            <p:cNvGrpSpPr/>
            <p:nvPr/>
          </p:nvGrpSpPr>
          <p:grpSpPr>
            <a:xfrm>
              <a:off x="2499927" y="2853523"/>
              <a:ext cx="904632" cy="518360"/>
              <a:chOff x="3798075" y="709250"/>
              <a:chExt cx="1332300" cy="914700"/>
            </a:xfrm>
          </p:grpSpPr>
          <p:sp>
            <p:nvSpPr>
              <p:cNvPr id="130" name="Google Shape;465;p15">
                <a:extLst>
                  <a:ext uri="{FF2B5EF4-FFF2-40B4-BE49-F238E27FC236}">
                    <a16:creationId xmlns:a16="http://schemas.microsoft.com/office/drawing/2014/main" id="{80B19F52-2893-6584-4CEE-010DD6741334}"/>
                  </a:ext>
                </a:extLst>
              </p:cNvPr>
              <p:cNvSpPr/>
              <p:nvPr/>
            </p:nvSpPr>
            <p:spPr>
              <a:xfrm>
                <a:off x="3798075" y="994250"/>
                <a:ext cx="1332300" cy="629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Consiguiendo el contexto</a:t>
                </a:r>
                <a:endParaRPr sz="1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466;p15">
                <a:extLst>
                  <a:ext uri="{FF2B5EF4-FFF2-40B4-BE49-F238E27FC236}">
                    <a16:creationId xmlns:a16="http://schemas.microsoft.com/office/drawing/2014/main" id="{908C211C-2ED3-352F-3B70-630947CF5C20}"/>
                  </a:ext>
                </a:extLst>
              </p:cNvPr>
              <p:cNvSpPr/>
              <p:nvPr/>
            </p:nvSpPr>
            <p:spPr>
              <a:xfrm>
                <a:off x="3798075" y="709250"/>
                <a:ext cx="1332300" cy="285000"/>
              </a:xfrm>
              <a:prstGeom prst="round1Rect">
                <a:avLst>
                  <a:gd name="adj" fmla="val 50000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Analiza</a:t>
                </a:r>
                <a:endParaRPr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467;p15">
              <a:extLst>
                <a:ext uri="{FF2B5EF4-FFF2-40B4-BE49-F238E27FC236}">
                  <a16:creationId xmlns:a16="http://schemas.microsoft.com/office/drawing/2014/main" id="{C5BF587D-74EA-F26D-1DEF-05B2D9BE6461}"/>
                </a:ext>
              </a:extLst>
            </p:cNvPr>
            <p:cNvGrpSpPr/>
            <p:nvPr/>
          </p:nvGrpSpPr>
          <p:grpSpPr>
            <a:xfrm>
              <a:off x="1595295" y="3824521"/>
              <a:ext cx="904632" cy="518360"/>
              <a:chOff x="2465775" y="2422675"/>
              <a:chExt cx="1332300" cy="914700"/>
            </a:xfrm>
          </p:grpSpPr>
          <p:sp>
            <p:nvSpPr>
              <p:cNvPr id="133" name="Google Shape;468;p15">
                <a:extLst>
                  <a:ext uri="{FF2B5EF4-FFF2-40B4-BE49-F238E27FC236}">
                    <a16:creationId xmlns:a16="http://schemas.microsoft.com/office/drawing/2014/main" id="{AD3DB481-6094-9DCC-7B40-7565AAF9CD0D}"/>
                  </a:ext>
                </a:extLst>
              </p:cNvPr>
              <p:cNvSpPr/>
              <p:nvPr/>
            </p:nvSpPr>
            <p:spPr>
              <a:xfrm>
                <a:off x="2465775" y="2707675"/>
                <a:ext cx="1332300" cy="629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Las mejores decisiones</a:t>
                </a: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469;p15">
                <a:extLst>
                  <a:ext uri="{FF2B5EF4-FFF2-40B4-BE49-F238E27FC236}">
                    <a16:creationId xmlns:a16="http://schemas.microsoft.com/office/drawing/2014/main" id="{9A0CC077-6664-4B6F-6F2E-FBC597629D5A}"/>
                  </a:ext>
                </a:extLst>
              </p:cNvPr>
              <p:cNvSpPr/>
              <p:nvPr/>
            </p:nvSpPr>
            <p:spPr>
              <a:xfrm>
                <a:off x="2465775" y="2422675"/>
                <a:ext cx="1332300" cy="285000"/>
              </a:xfrm>
              <a:prstGeom prst="round1Rect">
                <a:avLst>
                  <a:gd name="adj" fmla="val 50000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Ejecuta</a:t>
                </a:r>
                <a:endParaRPr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590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0916A-AEF5-57DC-B4C8-CA10FAFF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 hidden="1">
            <a:extLst>
              <a:ext uri="{FF2B5EF4-FFF2-40B4-BE49-F238E27FC236}">
                <a16:creationId xmlns:a16="http://schemas.microsoft.com/office/drawing/2014/main" id="{1BEA6500-29E3-885A-D58E-D12B79FF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4</a:t>
            </a:r>
          </a:p>
        </p:txBody>
      </p:sp>
      <p:grpSp>
        <p:nvGrpSpPr>
          <p:cNvPr id="345" name="Grupo 344">
            <a:extLst>
              <a:ext uri="{FF2B5EF4-FFF2-40B4-BE49-F238E27FC236}">
                <a16:creationId xmlns:a16="http://schemas.microsoft.com/office/drawing/2014/main" id="{AB45FD6D-80AC-3BC6-696B-A72D44D3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53987" y="537999"/>
            <a:ext cx="4284026" cy="517853"/>
            <a:chOff x="9379627" y="4410753"/>
            <a:chExt cx="2371352" cy="517853"/>
          </a:xfrm>
        </p:grpSpPr>
        <p:sp>
          <p:nvSpPr>
            <p:cNvPr id="346" name="Cuadro de texto 345">
              <a:extLst>
                <a:ext uri="{FF2B5EF4-FFF2-40B4-BE49-F238E27FC236}">
                  <a16:creationId xmlns:a16="http://schemas.microsoft.com/office/drawing/2014/main" id="{7B1ECB8D-98D4-D637-B793-5BAAEC8B4F34}"/>
                </a:ext>
              </a:extLst>
            </p:cNvPr>
            <p:cNvSpPr txBox="1"/>
            <p:nvPr/>
          </p:nvSpPr>
          <p:spPr>
            <a:xfrm>
              <a:off x="9379627" y="4410753"/>
              <a:ext cx="237135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Comparativa entre modelos</a:t>
              </a:r>
            </a:p>
          </p:txBody>
        </p:sp>
        <p:sp>
          <p:nvSpPr>
            <p:cNvPr id="347" name="Rectángulo 346">
              <a:extLst>
                <a:ext uri="{FF2B5EF4-FFF2-40B4-BE49-F238E27FC236}">
                  <a16:creationId xmlns:a16="http://schemas.microsoft.com/office/drawing/2014/main" id="{BCB261CB-32F6-C6A7-2964-3EF1B2E4ABB0}"/>
                </a:ext>
              </a:extLst>
            </p:cNvPr>
            <p:cNvSpPr/>
            <p:nvPr/>
          </p:nvSpPr>
          <p:spPr>
            <a:xfrm>
              <a:off x="9695998" y="4682385"/>
              <a:ext cx="1729394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Fuente: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Calibrí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Light (Títulos)</a:t>
              </a:r>
            </a:p>
          </p:txBody>
        </p:sp>
      </p:grpSp>
      <p:grpSp>
        <p:nvGrpSpPr>
          <p:cNvPr id="40" name="Grupo 39" descr="Esta imagen es un icono de 1 persona interactuando con tres personas. ">
            <a:extLst>
              <a:ext uri="{FF2B5EF4-FFF2-40B4-BE49-F238E27FC236}">
                <a16:creationId xmlns:a16="http://schemas.microsoft.com/office/drawing/2014/main" id="{E984809A-DEEB-573F-7A37-8F92A50E658E}"/>
              </a:ext>
            </a:extLst>
          </p:cNvPr>
          <p:cNvGrpSpPr/>
          <p:nvPr/>
        </p:nvGrpSpPr>
        <p:grpSpPr>
          <a:xfrm>
            <a:off x="5459412" y="1395413"/>
            <a:ext cx="1273175" cy="1271588"/>
            <a:chOff x="5459412" y="1395413"/>
            <a:chExt cx="1273175" cy="1271588"/>
          </a:xfrm>
        </p:grpSpPr>
        <p:sp>
          <p:nvSpPr>
            <p:cNvPr id="34" name="Elipse 26">
              <a:extLst>
                <a:ext uri="{FF2B5EF4-FFF2-40B4-BE49-F238E27FC236}">
                  <a16:creationId xmlns:a16="http://schemas.microsoft.com/office/drawing/2014/main" id="{C2CDE844-6601-4134-8A51-35ECB53DC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153" name="Grupo 152">
              <a:extLst>
                <a:ext uri="{FF2B5EF4-FFF2-40B4-BE49-F238E27FC236}">
                  <a16:creationId xmlns:a16="http://schemas.microsoft.com/office/drawing/2014/main" id="{AC447C61-E1CD-A689-4706-130E9A162ADA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54" name="Elipse 309">
                <a:extLst>
                  <a:ext uri="{FF2B5EF4-FFF2-40B4-BE49-F238E27FC236}">
                    <a16:creationId xmlns:a16="http://schemas.microsoft.com/office/drawing/2014/main" id="{03BA5472-8E64-8C14-E2FF-E564C1DF3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5" name="Forma libre 310">
                <a:extLst>
                  <a:ext uri="{FF2B5EF4-FFF2-40B4-BE49-F238E27FC236}">
                    <a16:creationId xmlns:a16="http://schemas.microsoft.com/office/drawing/2014/main" id="{B50CA0A9-E710-4FC6-DE89-7DB016CAF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6" name="Elipse 311">
                <a:extLst>
                  <a:ext uri="{FF2B5EF4-FFF2-40B4-BE49-F238E27FC236}">
                    <a16:creationId xmlns:a16="http://schemas.microsoft.com/office/drawing/2014/main" id="{D3701761-A266-79EC-04F7-2991640C0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7" name="Forma libre 312">
                <a:extLst>
                  <a:ext uri="{FF2B5EF4-FFF2-40B4-BE49-F238E27FC236}">
                    <a16:creationId xmlns:a16="http://schemas.microsoft.com/office/drawing/2014/main" id="{FD8589D8-6E24-D994-D996-ACEF7988C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8" name="Elipse 313">
                <a:extLst>
                  <a:ext uri="{FF2B5EF4-FFF2-40B4-BE49-F238E27FC236}">
                    <a16:creationId xmlns:a16="http://schemas.microsoft.com/office/drawing/2014/main" id="{4B8731FE-20E4-0A72-A982-F7443A638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9" name="Forma libre 314">
                <a:extLst>
                  <a:ext uri="{FF2B5EF4-FFF2-40B4-BE49-F238E27FC236}">
                    <a16:creationId xmlns:a16="http://schemas.microsoft.com/office/drawing/2014/main" id="{64A6A237-A800-93AA-1A12-5985EB717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0" name="Elipse 315">
                <a:extLst>
                  <a:ext uri="{FF2B5EF4-FFF2-40B4-BE49-F238E27FC236}">
                    <a16:creationId xmlns:a16="http://schemas.microsoft.com/office/drawing/2014/main" id="{B9C453C5-8C57-E4B3-E80C-C41D45C00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1" name="Forma libre 316">
                <a:extLst>
                  <a:ext uri="{FF2B5EF4-FFF2-40B4-BE49-F238E27FC236}">
                    <a16:creationId xmlns:a16="http://schemas.microsoft.com/office/drawing/2014/main" id="{456F99ED-CE10-4FA2-494B-D909BF3EF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2" name="Elipse 317">
                <a:extLst>
                  <a:ext uri="{FF2B5EF4-FFF2-40B4-BE49-F238E27FC236}">
                    <a16:creationId xmlns:a16="http://schemas.microsoft.com/office/drawing/2014/main" id="{73E35D2E-B5A0-A399-F4D6-CB3BE0E56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3" name="Forma libre 318">
                <a:extLst>
                  <a:ext uri="{FF2B5EF4-FFF2-40B4-BE49-F238E27FC236}">
                    <a16:creationId xmlns:a16="http://schemas.microsoft.com/office/drawing/2014/main" id="{332FA1DB-2F51-E87D-4B68-F1F8A19D1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4" name="Forma libre 319">
                <a:extLst>
                  <a:ext uri="{FF2B5EF4-FFF2-40B4-BE49-F238E27FC236}">
                    <a16:creationId xmlns:a16="http://schemas.microsoft.com/office/drawing/2014/main" id="{DAB375AF-DFE4-5346-ACC6-095059FE3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5" name="Línea 320">
                <a:extLst>
                  <a:ext uri="{FF2B5EF4-FFF2-40B4-BE49-F238E27FC236}">
                    <a16:creationId xmlns:a16="http://schemas.microsoft.com/office/drawing/2014/main" id="{67B40531-07A7-C42E-3E8D-FFBC3732D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CE39C1D8-9B38-8E30-3A25-7F518F770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7303" y="2164807"/>
            <a:ext cx="1594605" cy="1322865"/>
            <a:chOff x="1427303" y="2203556"/>
            <a:chExt cx="1594605" cy="1322865"/>
          </a:xfrm>
        </p:grpSpPr>
        <p:sp>
          <p:nvSpPr>
            <p:cNvPr id="340" name="Cuadro de texto 339">
              <a:extLst>
                <a:ext uri="{FF2B5EF4-FFF2-40B4-BE49-F238E27FC236}">
                  <a16:creationId xmlns:a16="http://schemas.microsoft.com/office/drawing/2014/main" id="{05FF12B4-8AB5-622E-9FE3-A278D75F6F24}"/>
                </a:ext>
              </a:extLst>
            </p:cNvPr>
            <p:cNvSpPr txBox="1"/>
            <p:nvPr/>
          </p:nvSpPr>
          <p:spPr>
            <a:xfrm>
              <a:off x="1427303" y="2203556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0"/>
              <a:r>
                <a:rPr lang="es-E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ESTRATEGIA DE RECURSOS HUMANOS:</a:t>
              </a:r>
            </a:p>
          </p:txBody>
        </p:sp>
        <p:sp>
          <p:nvSpPr>
            <p:cNvPr id="341" name="Rectángulo 340">
              <a:extLst>
                <a:ext uri="{FF2B5EF4-FFF2-40B4-BE49-F238E27FC236}">
                  <a16:creationId xmlns:a16="http://schemas.microsoft.com/office/drawing/2014/main" id="{86936238-2118-B4F4-FF21-BC314FCA7600}"/>
                </a:ext>
              </a:extLst>
            </p:cNvPr>
            <p:cNvSpPr/>
            <p:nvPr/>
          </p:nvSpPr>
          <p:spPr>
            <a:xfrm>
              <a:off x="1427304" y="3033978"/>
              <a:ext cx="1594604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r" rtl="0"/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Lorem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ipsum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dolor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sit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amet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41" name="Grupo 40" descr="Esta imagen es un icono de tres personas interactuando. ">
            <a:extLst>
              <a:ext uri="{FF2B5EF4-FFF2-40B4-BE49-F238E27FC236}">
                <a16:creationId xmlns:a16="http://schemas.microsoft.com/office/drawing/2014/main" id="{50391383-0230-593E-A80B-4A4793C990B9}"/>
              </a:ext>
            </a:extLst>
          </p:cNvPr>
          <p:cNvGrpSpPr/>
          <p:nvPr/>
        </p:nvGrpSpPr>
        <p:grpSpPr>
          <a:xfrm>
            <a:off x="3489325" y="2143125"/>
            <a:ext cx="1397000" cy="1397000"/>
            <a:chOff x="3438525" y="2143125"/>
            <a:chExt cx="1397000" cy="1397000"/>
          </a:xfrm>
        </p:grpSpPr>
        <p:sp>
          <p:nvSpPr>
            <p:cNvPr id="33" name="Forma libre 25">
              <a:extLst>
                <a:ext uri="{FF2B5EF4-FFF2-40B4-BE49-F238E27FC236}">
                  <a16:creationId xmlns:a16="http://schemas.microsoft.com/office/drawing/2014/main" id="{EB85D8E2-C403-D2E2-37A3-C08545FD9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9D1DAE71-38EF-BC72-898B-846F6D3F1BF3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orma libre 49">
                <a:extLst>
                  <a:ext uri="{FF2B5EF4-FFF2-40B4-BE49-F238E27FC236}">
                    <a16:creationId xmlns:a16="http://schemas.microsoft.com/office/drawing/2014/main" id="{22D94048-1DF6-6E13-19F0-2B9A7411B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8" name="Forma libre 50">
                <a:extLst>
                  <a:ext uri="{FF2B5EF4-FFF2-40B4-BE49-F238E27FC236}">
                    <a16:creationId xmlns:a16="http://schemas.microsoft.com/office/drawing/2014/main" id="{6D980FE6-A469-67F5-D7B3-CA7D0B39F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9" name="Elipse 51">
                <a:extLst>
                  <a:ext uri="{FF2B5EF4-FFF2-40B4-BE49-F238E27FC236}">
                    <a16:creationId xmlns:a16="http://schemas.microsoft.com/office/drawing/2014/main" id="{D35E1271-41A6-A994-E90C-D12AD8ED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0" name="Forma libre 52">
                <a:extLst>
                  <a:ext uri="{FF2B5EF4-FFF2-40B4-BE49-F238E27FC236}">
                    <a16:creationId xmlns:a16="http://schemas.microsoft.com/office/drawing/2014/main" id="{F765A3AF-E61A-AD71-AB16-D419664B3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1" name="Forma libre 53">
                <a:extLst>
                  <a:ext uri="{FF2B5EF4-FFF2-40B4-BE49-F238E27FC236}">
                    <a16:creationId xmlns:a16="http://schemas.microsoft.com/office/drawing/2014/main" id="{C008A9A7-3E8E-5E0C-596B-F50655DF3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2" name="Forma libre 54">
                <a:extLst>
                  <a:ext uri="{FF2B5EF4-FFF2-40B4-BE49-F238E27FC236}">
                    <a16:creationId xmlns:a16="http://schemas.microsoft.com/office/drawing/2014/main" id="{C4E4EF08-0F9E-73F7-AF5E-CAB92826C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3" name="Elipse 55">
                <a:extLst>
                  <a:ext uri="{FF2B5EF4-FFF2-40B4-BE49-F238E27FC236}">
                    <a16:creationId xmlns:a16="http://schemas.microsoft.com/office/drawing/2014/main" id="{8DB7BB29-2F98-C334-6569-63503D64E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4" name="Forma libre 56">
                <a:extLst>
                  <a:ext uri="{FF2B5EF4-FFF2-40B4-BE49-F238E27FC236}">
                    <a16:creationId xmlns:a16="http://schemas.microsoft.com/office/drawing/2014/main" id="{51FDF64A-96B2-F76C-B1A1-967762BEF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5" name="Forma libre 57">
                <a:extLst>
                  <a:ext uri="{FF2B5EF4-FFF2-40B4-BE49-F238E27FC236}">
                    <a16:creationId xmlns:a16="http://schemas.microsoft.com/office/drawing/2014/main" id="{8C9AB51B-277D-6BD1-2779-CB8CFA598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6" name="Forma libre 58">
                <a:extLst>
                  <a:ext uri="{FF2B5EF4-FFF2-40B4-BE49-F238E27FC236}">
                    <a16:creationId xmlns:a16="http://schemas.microsoft.com/office/drawing/2014/main" id="{8703C533-5959-E94F-6A56-FF4AB2867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7" name="Elipse 59">
                <a:extLst>
                  <a:ext uri="{FF2B5EF4-FFF2-40B4-BE49-F238E27FC236}">
                    <a16:creationId xmlns:a16="http://schemas.microsoft.com/office/drawing/2014/main" id="{9DA94D2A-7D2E-5CF6-3E56-0385DCFA7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8" name="Forma libre 60">
                <a:extLst>
                  <a:ext uri="{FF2B5EF4-FFF2-40B4-BE49-F238E27FC236}">
                    <a16:creationId xmlns:a16="http://schemas.microsoft.com/office/drawing/2014/main" id="{0FFB6901-E750-6AAC-2E33-B503EAA3A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9" name="Línea 61">
                <a:extLst>
                  <a:ext uri="{FF2B5EF4-FFF2-40B4-BE49-F238E27FC236}">
                    <a16:creationId xmlns:a16="http://schemas.microsoft.com/office/drawing/2014/main" id="{79D7ED23-0773-D2C1-239E-41A905AFC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80" name="Línea 62">
                <a:extLst>
                  <a:ext uri="{FF2B5EF4-FFF2-40B4-BE49-F238E27FC236}">
                    <a16:creationId xmlns:a16="http://schemas.microsoft.com/office/drawing/2014/main" id="{F8083E1F-468A-F543-61DD-945B727429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grpSp>
        <p:nvGrpSpPr>
          <p:cNvPr id="39" name="Grupo 38" descr="Esta imagen es un icono de tres personas interactuando. ">
            <a:extLst>
              <a:ext uri="{FF2B5EF4-FFF2-40B4-BE49-F238E27FC236}">
                <a16:creationId xmlns:a16="http://schemas.microsoft.com/office/drawing/2014/main" id="{6E5037E9-6215-0713-7CF7-E96DDD0462D8}"/>
              </a:ext>
            </a:extLst>
          </p:cNvPr>
          <p:cNvGrpSpPr/>
          <p:nvPr/>
        </p:nvGrpSpPr>
        <p:grpSpPr>
          <a:xfrm>
            <a:off x="7305675" y="2143125"/>
            <a:ext cx="1397000" cy="1397000"/>
            <a:chOff x="7356475" y="2143125"/>
            <a:chExt cx="1397000" cy="1397000"/>
          </a:xfrm>
        </p:grpSpPr>
        <p:sp>
          <p:nvSpPr>
            <p:cNvPr id="35" name="Forma libre 27">
              <a:extLst>
                <a:ext uri="{FF2B5EF4-FFF2-40B4-BE49-F238E27FC236}">
                  <a16:creationId xmlns:a16="http://schemas.microsoft.com/office/drawing/2014/main" id="{4D706866-D9B2-24C9-A89D-74120F1A3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213" name="Grupo 212">
              <a:extLst>
                <a:ext uri="{FF2B5EF4-FFF2-40B4-BE49-F238E27FC236}">
                  <a16:creationId xmlns:a16="http://schemas.microsoft.com/office/drawing/2014/main" id="{DC62A8CD-922D-21E8-2AB3-8CF2E716077F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orma libre 49">
                <a:extLst>
                  <a:ext uri="{FF2B5EF4-FFF2-40B4-BE49-F238E27FC236}">
                    <a16:creationId xmlns:a16="http://schemas.microsoft.com/office/drawing/2014/main" id="{11168072-9476-0419-7409-835895132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5" name="Forma libre 50">
                <a:extLst>
                  <a:ext uri="{FF2B5EF4-FFF2-40B4-BE49-F238E27FC236}">
                    <a16:creationId xmlns:a16="http://schemas.microsoft.com/office/drawing/2014/main" id="{7618BC51-CFDC-3B09-F096-9C89F749A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6" name="Elipse 51">
                <a:extLst>
                  <a:ext uri="{FF2B5EF4-FFF2-40B4-BE49-F238E27FC236}">
                    <a16:creationId xmlns:a16="http://schemas.microsoft.com/office/drawing/2014/main" id="{058AF033-75AF-7D54-339E-4AED0340C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7" name="Forma libre 52">
                <a:extLst>
                  <a:ext uri="{FF2B5EF4-FFF2-40B4-BE49-F238E27FC236}">
                    <a16:creationId xmlns:a16="http://schemas.microsoft.com/office/drawing/2014/main" id="{A4412BD0-80FE-9A90-974C-72D15A50B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8" name="Forma libre 53">
                <a:extLst>
                  <a:ext uri="{FF2B5EF4-FFF2-40B4-BE49-F238E27FC236}">
                    <a16:creationId xmlns:a16="http://schemas.microsoft.com/office/drawing/2014/main" id="{7EF420CA-CDA2-4D44-5200-9366DFF63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9" name="Forma libre 54">
                <a:extLst>
                  <a:ext uri="{FF2B5EF4-FFF2-40B4-BE49-F238E27FC236}">
                    <a16:creationId xmlns:a16="http://schemas.microsoft.com/office/drawing/2014/main" id="{44F1A4B2-791A-6C3C-CBA5-8B04DFD19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0" name="Elipse 55">
                <a:extLst>
                  <a:ext uri="{FF2B5EF4-FFF2-40B4-BE49-F238E27FC236}">
                    <a16:creationId xmlns:a16="http://schemas.microsoft.com/office/drawing/2014/main" id="{6256236A-B2EC-39AE-4506-F09BBD082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1" name="Forma libre 56">
                <a:extLst>
                  <a:ext uri="{FF2B5EF4-FFF2-40B4-BE49-F238E27FC236}">
                    <a16:creationId xmlns:a16="http://schemas.microsoft.com/office/drawing/2014/main" id="{A04D4090-F9EF-98EF-44F5-526404624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2" name="Forma libre 57">
                <a:extLst>
                  <a:ext uri="{FF2B5EF4-FFF2-40B4-BE49-F238E27FC236}">
                    <a16:creationId xmlns:a16="http://schemas.microsoft.com/office/drawing/2014/main" id="{CADF9F2F-A299-4763-CB03-2B9698113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3" name="Forma libre 58">
                <a:extLst>
                  <a:ext uri="{FF2B5EF4-FFF2-40B4-BE49-F238E27FC236}">
                    <a16:creationId xmlns:a16="http://schemas.microsoft.com/office/drawing/2014/main" id="{E6678ED3-6021-EE4F-09E7-B4A9BA1A5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4" name="Elipse 59">
                <a:extLst>
                  <a:ext uri="{FF2B5EF4-FFF2-40B4-BE49-F238E27FC236}">
                    <a16:creationId xmlns:a16="http://schemas.microsoft.com/office/drawing/2014/main" id="{9B1E486C-48BD-79EA-61AC-10AB7627C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5" name="Forma libre 60">
                <a:extLst>
                  <a:ext uri="{FF2B5EF4-FFF2-40B4-BE49-F238E27FC236}">
                    <a16:creationId xmlns:a16="http://schemas.microsoft.com/office/drawing/2014/main" id="{09EC2897-11C9-2530-C868-7C2FC134C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6" name="Línea 61">
                <a:extLst>
                  <a:ext uri="{FF2B5EF4-FFF2-40B4-BE49-F238E27FC236}">
                    <a16:creationId xmlns:a16="http://schemas.microsoft.com/office/drawing/2014/main" id="{D0C80123-F83B-BFDD-12A1-812C94EB0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7" name="Línea 62">
                <a:extLst>
                  <a:ext uri="{FF2B5EF4-FFF2-40B4-BE49-F238E27FC236}">
                    <a16:creationId xmlns:a16="http://schemas.microsoft.com/office/drawing/2014/main" id="{8D25DCF7-DF71-78F6-7179-D44623062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grpSp>
        <p:nvGrpSpPr>
          <p:cNvPr id="336" name="Grupo 335">
            <a:extLst>
              <a:ext uri="{FF2B5EF4-FFF2-40B4-BE49-F238E27FC236}">
                <a16:creationId xmlns:a16="http://schemas.microsoft.com/office/drawing/2014/main" id="{949621AE-D241-8856-1293-720D5E557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94628" y="2203556"/>
            <a:ext cx="1598853" cy="1322865"/>
            <a:chOff x="9695998" y="4157408"/>
            <a:chExt cx="1734002" cy="1322865"/>
          </a:xfrm>
        </p:grpSpPr>
        <p:sp>
          <p:nvSpPr>
            <p:cNvPr id="337" name="Cuadro de texto 336">
              <a:extLst>
                <a:ext uri="{FF2B5EF4-FFF2-40B4-BE49-F238E27FC236}">
                  <a16:creationId xmlns:a16="http://schemas.microsoft.com/office/drawing/2014/main" id="{C3F374A0-3159-3A9C-D4DD-686ACBD0C538}"/>
                </a:ext>
              </a:extLst>
            </p:cNvPr>
            <p:cNvSpPr txBox="1"/>
            <p:nvPr/>
          </p:nvSpPr>
          <p:spPr>
            <a:xfrm>
              <a:off x="9700605" y="4157408"/>
              <a:ext cx="172939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s-E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ESTRATEGIA DE RECURSOS HUMANOS:</a:t>
              </a:r>
            </a:p>
          </p:txBody>
        </p:sp>
        <p:sp>
          <p:nvSpPr>
            <p:cNvPr id="338" name="Rectángulo 337">
              <a:extLst>
                <a:ext uri="{FF2B5EF4-FFF2-40B4-BE49-F238E27FC236}">
                  <a16:creationId xmlns:a16="http://schemas.microsoft.com/office/drawing/2014/main" id="{3DB27118-5815-1380-935F-ACB17C9BF0AA}"/>
                </a:ext>
              </a:extLst>
            </p:cNvPr>
            <p:cNvSpPr/>
            <p:nvPr/>
          </p:nvSpPr>
          <p:spPr>
            <a:xfrm>
              <a:off x="9695998" y="4987830"/>
              <a:ext cx="1729394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Lorem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ipsum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dolor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sit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amet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342" name="Grupo 341">
            <a:extLst>
              <a:ext uri="{FF2B5EF4-FFF2-40B4-BE49-F238E27FC236}">
                <a16:creationId xmlns:a16="http://schemas.microsoft.com/office/drawing/2014/main" id="{5CA90927-808C-0274-58DB-5E4CEB15C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6405" y="4157408"/>
            <a:ext cx="1598853" cy="1322865"/>
            <a:chOff x="9695998" y="4157408"/>
            <a:chExt cx="1734002" cy="1322865"/>
          </a:xfrm>
        </p:grpSpPr>
        <p:sp>
          <p:nvSpPr>
            <p:cNvPr id="343" name="Cuadro de texto 342">
              <a:extLst>
                <a:ext uri="{FF2B5EF4-FFF2-40B4-BE49-F238E27FC236}">
                  <a16:creationId xmlns:a16="http://schemas.microsoft.com/office/drawing/2014/main" id="{0A6B6E38-743A-2F45-1E6E-54FCE3A85056}"/>
                </a:ext>
              </a:extLst>
            </p:cNvPr>
            <p:cNvSpPr txBox="1"/>
            <p:nvPr/>
          </p:nvSpPr>
          <p:spPr>
            <a:xfrm>
              <a:off x="9700605" y="4157408"/>
              <a:ext cx="172939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0"/>
              <a:r>
                <a:rPr lang="es-E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ESTRATEGIA DE RECURSOS HUMANOS:</a:t>
              </a:r>
            </a:p>
          </p:txBody>
        </p:sp>
        <p:sp>
          <p:nvSpPr>
            <p:cNvPr id="344" name="Rectángulo 343">
              <a:extLst>
                <a:ext uri="{FF2B5EF4-FFF2-40B4-BE49-F238E27FC236}">
                  <a16:creationId xmlns:a16="http://schemas.microsoft.com/office/drawing/2014/main" id="{42A75BE7-F5BB-406F-E977-A28BCB92647F}"/>
                </a:ext>
              </a:extLst>
            </p:cNvPr>
            <p:cNvSpPr/>
            <p:nvPr/>
          </p:nvSpPr>
          <p:spPr>
            <a:xfrm>
              <a:off x="9695998" y="4987830"/>
              <a:ext cx="1729394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r" rtl="0"/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Lorem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ipsum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dolor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sit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amet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42" name="Grupo 41" descr="Esta imagen es un icono de tres personas y un globo terráqueo. ">
            <a:extLst>
              <a:ext uri="{FF2B5EF4-FFF2-40B4-BE49-F238E27FC236}">
                <a16:creationId xmlns:a16="http://schemas.microsoft.com/office/drawing/2014/main" id="{81886576-9A30-6FE5-9602-6EACE85ABF0D}"/>
              </a:ext>
            </a:extLst>
          </p:cNvPr>
          <p:cNvGrpSpPr/>
          <p:nvPr/>
        </p:nvGrpSpPr>
        <p:grpSpPr>
          <a:xfrm>
            <a:off x="2741612" y="4162425"/>
            <a:ext cx="1271588" cy="1273175"/>
            <a:chOff x="2690812" y="4162425"/>
            <a:chExt cx="1271588" cy="1273175"/>
          </a:xfrm>
        </p:grpSpPr>
        <p:sp>
          <p:nvSpPr>
            <p:cNvPr id="32" name="Elipse 24">
              <a:extLst>
                <a:ext uri="{FF2B5EF4-FFF2-40B4-BE49-F238E27FC236}">
                  <a16:creationId xmlns:a16="http://schemas.microsoft.com/office/drawing/2014/main" id="{430CCBFD-4292-F17B-FD8A-2EF024D8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2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191" name="Grupo 190">
              <a:extLst>
                <a:ext uri="{FF2B5EF4-FFF2-40B4-BE49-F238E27FC236}">
                  <a16:creationId xmlns:a16="http://schemas.microsoft.com/office/drawing/2014/main" id="{4306A12D-F618-9C7D-BC1D-2F5D25AE5CFD}"/>
                </a:ext>
              </a:extLst>
            </p:cNvPr>
            <p:cNvGrpSpPr/>
            <p:nvPr/>
          </p:nvGrpSpPr>
          <p:grpSpPr>
            <a:xfrm>
              <a:off x="3011359" y="4426329"/>
              <a:ext cx="610282" cy="674403"/>
              <a:chOff x="4841875" y="2895601"/>
              <a:chExt cx="344488" cy="346075"/>
            </a:xfrm>
          </p:grpSpPr>
          <p:sp>
            <p:nvSpPr>
              <p:cNvPr id="192" name="Forma libre 258">
                <a:extLst>
                  <a:ext uri="{FF2B5EF4-FFF2-40B4-BE49-F238E27FC236}">
                    <a16:creationId xmlns:a16="http://schemas.microsoft.com/office/drawing/2014/main" id="{8AAEF6C6-4193-F066-43B6-0FE161C6A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3" name="Forma libre 259">
                <a:extLst>
                  <a:ext uri="{FF2B5EF4-FFF2-40B4-BE49-F238E27FC236}">
                    <a16:creationId xmlns:a16="http://schemas.microsoft.com/office/drawing/2014/main" id="{DF8001F4-825A-A23A-AB6E-FD80D8978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4" name="Forma libre 260">
                <a:extLst>
                  <a:ext uri="{FF2B5EF4-FFF2-40B4-BE49-F238E27FC236}">
                    <a16:creationId xmlns:a16="http://schemas.microsoft.com/office/drawing/2014/main" id="{540D5B0E-6E2D-7D2C-CDA3-7E0F51ACA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5" name="Línea 261">
                <a:extLst>
                  <a:ext uri="{FF2B5EF4-FFF2-40B4-BE49-F238E27FC236}">
                    <a16:creationId xmlns:a16="http://schemas.microsoft.com/office/drawing/2014/main" id="{C937F5BE-7D76-AC21-D096-AA639D375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6" name="Línea 262">
                <a:extLst>
                  <a:ext uri="{FF2B5EF4-FFF2-40B4-BE49-F238E27FC236}">
                    <a16:creationId xmlns:a16="http://schemas.microsoft.com/office/drawing/2014/main" id="{B47457D4-E1F2-A42C-3CD5-BE0AB42E7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7" name="Línea 263">
                <a:extLst>
                  <a:ext uri="{FF2B5EF4-FFF2-40B4-BE49-F238E27FC236}">
                    <a16:creationId xmlns:a16="http://schemas.microsoft.com/office/drawing/2014/main" id="{50515959-02F2-4215-5A22-12A04CFE27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8" name="Elipse 264">
                <a:extLst>
                  <a:ext uri="{FF2B5EF4-FFF2-40B4-BE49-F238E27FC236}">
                    <a16:creationId xmlns:a16="http://schemas.microsoft.com/office/drawing/2014/main" id="{753397E4-7D02-3D17-3489-34D518342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9" name="Elipse 265">
                <a:extLst>
                  <a:ext uri="{FF2B5EF4-FFF2-40B4-BE49-F238E27FC236}">
                    <a16:creationId xmlns:a16="http://schemas.microsoft.com/office/drawing/2014/main" id="{634F5F20-27C2-52C7-1A45-4F98CE8E7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0" name="Elipse 266">
                <a:extLst>
                  <a:ext uri="{FF2B5EF4-FFF2-40B4-BE49-F238E27FC236}">
                    <a16:creationId xmlns:a16="http://schemas.microsoft.com/office/drawing/2014/main" id="{38512ED1-82EA-DC16-2900-77CCDF355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1" name="Forma libre 267">
                <a:extLst>
                  <a:ext uri="{FF2B5EF4-FFF2-40B4-BE49-F238E27FC236}">
                    <a16:creationId xmlns:a16="http://schemas.microsoft.com/office/drawing/2014/main" id="{8A3400A2-325C-CF5A-A271-8C92D9EBB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grpSp>
        <p:nvGrpSpPr>
          <p:cNvPr id="27" name="Grupo 26" descr="Esta imagen es de un hombre visto desde atrás. ">
            <a:extLst>
              <a:ext uri="{FF2B5EF4-FFF2-40B4-BE49-F238E27FC236}">
                <a16:creationId xmlns:a16="http://schemas.microsoft.com/office/drawing/2014/main" id="{47211077-D5CB-7282-A4A6-4CE285E3A27C}"/>
              </a:ext>
            </a:extLst>
          </p:cNvPr>
          <p:cNvGrpSpPr/>
          <p:nvPr/>
        </p:nvGrpSpPr>
        <p:grpSpPr>
          <a:xfrm>
            <a:off x="4761706" y="3127375"/>
            <a:ext cx="2668588" cy="2679700"/>
            <a:chOff x="4832350" y="3127375"/>
            <a:chExt cx="2668588" cy="2679700"/>
          </a:xfrm>
        </p:grpSpPr>
        <p:sp>
          <p:nvSpPr>
            <p:cNvPr id="5" name="Forma libre 5">
              <a:extLst>
                <a:ext uri="{FF2B5EF4-FFF2-40B4-BE49-F238E27FC236}">
                  <a16:creationId xmlns:a16="http://schemas.microsoft.com/office/drawing/2014/main" id="{E1528C40-67AB-9702-1DC0-E05D898B3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" name="Autoforma 3">
              <a:extLst>
                <a:ext uri="{FF2B5EF4-FFF2-40B4-BE49-F238E27FC236}">
                  <a16:creationId xmlns:a16="http://schemas.microsoft.com/office/drawing/2014/main" id="{FD4EFFD4-F108-FAEE-97D8-BCE3205846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6" name="Forma libre 6">
              <a:extLst>
                <a:ext uri="{FF2B5EF4-FFF2-40B4-BE49-F238E27FC236}">
                  <a16:creationId xmlns:a16="http://schemas.microsoft.com/office/drawing/2014/main" id="{CCB886E2-9A48-7090-AADA-6A99B5BE8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7" name="Forma libre 7">
              <a:extLst>
                <a:ext uri="{FF2B5EF4-FFF2-40B4-BE49-F238E27FC236}">
                  <a16:creationId xmlns:a16="http://schemas.microsoft.com/office/drawing/2014/main" id="{C6F05A0D-6223-64B7-A145-56BD1DF95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8" name="Forma libre 8">
              <a:extLst>
                <a:ext uri="{FF2B5EF4-FFF2-40B4-BE49-F238E27FC236}">
                  <a16:creationId xmlns:a16="http://schemas.microsoft.com/office/drawing/2014/main" id="{6481BD21-4A81-E099-03A3-4722F50FE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9" name="Forma libre 9">
              <a:extLst>
                <a:ext uri="{FF2B5EF4-FFF2-40B4-BE49-F238E27FC236}">
                  <a16:creationId xmlns:a16="http://schemas.microsoft.com/office/drawing/2014/main" id="{39832F26-6C04-D88E-5613-2CA8ED98E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0" name="Forma libre 10">
              <a:extLst>
                <a:ext uri="{FF2B5EF4-FFF2-40B4-BE49-F238E27FC236}">
                  <a16:creationId xmlns:a16="http://schemas.microsoft.com/office/drawing/2014/main" id="{5F7805F6-B936-A09B-4EC3-EDE18FA80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1423540F-7BEE-4607-35DF-2EABCC6BC39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bre 11">
              <a:extLst>
                <a:ext uri="{FF2B5EF4-FFF2-40B4-BE49-F238E27FC236}">
                  <a16:creationId xmlns:a16="http://schemas.microsoft.com/office/drawing/2014/main" id="{0F230A81-4D86-FD4A-1883-58D92FF27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2" name="Forma libre 12">
              <a:extLst>
                <a:ext uri="{FF2B5EF4-FFF2-40B4-BE49-F238E27FC236}">
                  <a16:creationId xmlns:a16="http://schemas.microsoft.com/office/drawing/2014/main" id="{9EDA6131-6949-8602-DF80-3D36E37D7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3" name="Forma libre 13">
              <a:extLst>
                <a:ext uri="{FF2B5EF4-FFF2-40B4-BE49-F238E27FC236}">
                  <a16:creationId xmlns:a16="http://schemas.microsoft.com/office/drawing/2014/main" id="{9B1FC66E-25B7-B798-AAB7-A8D23D6B6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4" name="Forma libre 14">
              <a:extLst>
                <a:ext uri="{FF2B5EF4-FFF2-40B4-BE49-F238E27FC236}">
                  <a16:creationId xmlns:a16="http://schemas.microsoft.com/office/drawing/2014/main" id="{9699F45B-79B9-7593-5680-93C32DBB3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5" name="Forma libre 15">
              <a:extLst>
                <a:ext uri="{FF2B5EF4-FFF2-40B4-BE49-F238E27FC236}">
                  <a16:creationId xmlns:a16="http://schemas.microsoft.com/office/drawing/2014/main" id="{E023C24C-38ED-7B95-8D5B-C6618560F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6" name="Forma libre 16">
              <a:extLst>
                <a:ext uri="{FF2B5EF4-FFF2-40B4-BE49-F238E27FC236}">
                  <a16:creationId xmlns:a16="http://schemas.microsoft.com/office/drawing/2014/main" id="{7292BD62-0FF9-C3A9-0A00-6AD44EBD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7" name="Forma libre 17">
              <a:extLst>
                <a:ext uri="{FF2B5EF4-FFF2-40B4-BE49-F238E27FC236}">
                  <a16:creationId xmlns:a16="http://schemas.microsoft.com/office/drawing/2014/main" id="{672E3D51-33CD-77D9-7A4D-7205EB196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" name="Forma libre 18">
              <a:extLst>
                <a:ext uri="{FF2B5EF4-FFF2-40B4-BE49-F238E27FC236}">
                  <a16:creationId xmlns:a16="http://schemas.microsoft.com/office/drawing/2014/main" id="{5C6A0F4A-4560-5477-A5EE-67E8398F36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9" name="Forma libre 19">
              <a:extLst>
                <a:ext uri="{FF2B5EF4-FFF2-40B4-BE49-F238E27FC236}">
                  <a16:creationId xmlns:a16="http://schemas.microsoft.com/office/drawing/2014/main" id="{5C38028C-9D2A-4CF3-9B6F-76DFFC04D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20">
              <a:extLst>
                <a:ext uri="{FF2B5EF4-FFF2-40B4-BE49-F238E27FC236}">
                  <a16:creationId xmlns:a16="http://schemas.microsoft.com/office/drawing/2014/main" id="{EC41C989-0E36-1798-8F97-A20AA768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5E23BA7-E8F7-FC64-E859-71E17E6EBDDE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50" name="Forma libre: Forma 149">
              <a:extLst>
                <a:ext uri="{FF2B5EF4-FFF2-40B4-BE49-F238E27FC236}">
                  <a16:creationId xmlns:a16="http://schemas.microsoft.com/office/drawing/2014/main" id="{25D017A7-FEC8-E0AC-1C6C-85F085D4FB7B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DB189815-6F6A-1E66-0A05-22E04365FC5F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upo 37" descr="Esta imagen es un icono de tres personas y un globo terráqueo. ">
            <a:extLst>
              <a:ext uri="{FF2B5EF4-FFF2-40B4-BE49-F238E27FC236}">
                <a16:creationId xmlns:a16="http://schemas.microsoft.com/office/drawing/2014/main" id="{C9249E2E-C34A-6645-0428-952FB2085075}"/>
              </a:ext>
            </a:extLst>
          </p:cNvPr>
          <p:cNvGrpSpPr/>
          <p:nvPr/>
        </p:nvGrpSpPr>
        <p:grpSpPr>
          <a:xfrm>
            <a:off x="8229600" y="4182253"/>
            <a:ext cx="1271588" cy="1273175"/>
            <a:chOff x="8229600" y="4162425"/>
            <a:chExt cx="1271588" cy="1273175"/>
          </a:xfrm>
        </p:grpSpPr>
        <p:sp>
          <p:nvSpPr>
            <p:cNvPr id="36" name="Elipse 28">
              <a:extLst>
                <a:ext uri="{FF2B5EF4-FFF2-40B4-BE49-F238E27FC236}">
                  <a16:creationId xmlns:a16="http://schemas.microsoft.com/office/drawing/2014/main" id="{20B277E8-DC8E-D66E-416F-89DEC9625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202" name="Grupo 201">
              <a:extLst>
                <a:ext uri="{FF2B5EF4-FFF2-40B4-BE49-F238E27FC236}">
                  <a16:creationId xmlns:a16="http://schemas.microsoft.com/office/drawing/2014/main" id="{68B0F3A5-D668-5B84-7D55-65E57DD8CFB1}"/>
                </a:ext>
              </a:extLst>
            </p:cNvPr>
            <p:cNvGrpSpPr/>
            <p:nvPr/>
          </p:nvGrpSpPr>
          <p:grpSpPr>
            <a:xfrm>
              <a:off x="8560253" y="4426329"/>
              <a:ext cx="610282" cy="674403"/>
              <a:chOff x="4841875" y="2895601"/>
              <a:chExt cx="344488" cy="346075"/>
            </a:xfrm>
          </p:grpSpPr>
          <p:sp>
            <p:nvSpPr>
              <p:cNvPr id="203" name="Forma libre 258">
                <a:extLst>
                  <a:ext uri="{FF2B5EF4-FFF2-40B4-BE49-F238E27FC236}">
                    <a16:creationId xmlns:a16="http://schemas.microsoft.com/office/drawing/2014/main" id="{6ABEA793-26C5-9C33-D2B2-008B4EEC7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4" name="Forma libre 259">
                <a:extLst>
                  <a:ext uri="{FF2B5EF4-FFF2-40B4-BE49-F238E27FC236}">
                    <a16:creationId xmlns:a16="http://schemas.microsoft.com/office/drawing/2014/main" id="{B3EC6209-79BC-927F-7817-FABB4510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5" name="Forma libre 260">
                <a:extLst>
                  <a:ext uri="{FF2B5EF4-FFF2-40B4-BE49-F238E27FC236}">
                    <a16:creationId xmlns:a16="http://schemas.microsoft.com/office/drawing/2014/main" id="{2F6518B7-8F9A-C60C-785E-7AE3E90DF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6" name="Línea 261">
                <a:extLst>
                  <a:ext uri="{FF2B5EF4-FFF2-40B4-BE49-F238E27FC236}">
                    <a16:creationId xmlns:a16="http://schemas.microsoft.com/office/drawing/2014/main" id="{DEF867A9-3D0E-FF19-5AD9-304DEEABE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7" name="Línea 262">
                <a:extLst>
                  <a:ext uri="{FF2B5EF4-FFF2-40B4-BE49-F238E27FC236}">
                    <a16:creationId xmlns:a16="http://schemas.microsoft.com/office/drawing/2014/main" id="{E0527D03-0268-5DAE-EC15-C9F394B65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8" name="Línea 263">
                <a:extLst>
                  <a:ext uri="{FF2B5EF4-FFF2-40B4-BE49-F238E27FC236}">
                    <a16:creationId xmlns:a16="http://schemas.microsoft.com/office/drawing/2014/main" id="{4E2B9E1E-F714-0976-028D-F8AA1C60E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9" name="Elipse 264">
                <a:extLst>
                  <a:ext uri="{FF2B5EF4-FFF2-40B4-BE49-F238E27FC236}">
                    <a16:creationId xmlns:a16="http://schemas.microsoft.com/office/drawing/2014/main" id="{BC63AAAA-39BC-CDFA-E1F8-10137757F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0" name="Elipse 265">
                <a:extLst>
                  <a:ext uri="{FF2B5EF4-FFF2-40B4-BE49-F238E27FC236}">
                    <a16:creationId xmlns:a16="http://schemas.microsoft.com/office/drawing/2014/main" id="{EF7438BA-D1DE-289E-E1CB-9F3E55CC2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1" name="Elipse 266">
                <a:extLst>
                  <a:ext uri="{FF2B5EF4-FFF2-40B4-BE49-F238E27FC236}">
                    <a16:creationId xmlns:a16="http://schemas.microsoft.com/office/drawing/2014/main" id="{A6A52958-964A-EADA-0A51-E559CC9B0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2" name="Forma libre 267">
                <a:extLst>
                  <a:ext uri="{FF2B5EF4-FFF2-40B4-BE49-F238E27FC236}">
                    <a16:creationId xmlns:a16="http://schemas.microsoft.com/office/drawing/2014/main" id="{98A1E3EC-C498-D983-CE6B-8635BBA48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80D52CF-410D-8164-8DD9-55898FCC1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54371" y="4157408"/>
            <a:ext cx="1598853" cy="1322865"/>
            <a:chOff x="9695998" y="4157408"/>
            <a:chExt cx="1734002" cy="1322865"/>
          </a:xfrm>
        </p:grpSpPr>
        <p:sp>
          <p:nvSpPr>
            <p:cNvPr id="331" name="Cuadro de texto 330">
              <a:extLst>
                <a:ext uri="{FF2B5EF4-FFF2-40B4-BE49-F238E27FC236}">
                  <a16:creationId xmlns:a16="http://schemas.microsoft.com/office/drawing/2014/main" id="{A5DE0316-5B26-683F-3E8C-E68643B4FEF3}"/>
                </a:ext>
              </a:extLst>
            </p:cNvPr>
            <p:cNvSpPr txBox="1"/>
            <p:nvPr/>
          </p:nvSpPr>
          <p:spPr>
            <a:xfrm>
              <a:off x="9700605" y="4157408"/>
              <a:ext cx="172939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s-E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ESTRATEGIA DE RECURSOS HUMANOS:</a:t>
              </a:r>
            </a:p>
          </p:txBody>
        </p:sp>
        <p:sp>
          <p:nvSpPr>
            <p:cNvPr id="332" name="Rectángulo 331">
              <a:extLst>
                <a:ext uri="{FF2B5EF4-FFF2-40B4-BE49-F238E27FC236}">
                  <a16:creationId xmlns:a16="http://schemas.microsoft.com/office/drawing/2014/main" id="{C7736446-1CF0-5811-3A5D-5644A8B70C9E}"/>
                </a:ext>
              </a:extLst>
            </p:cNvPr>
            <p:cNvSpPr/>
            <p:nvPr/>
          </p:nvSpPr>
          <p:spPr>
            <a:xfrm>
              <a:off x="9695998" y="4987830"/>
              <a:ext cx="1729394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Lorem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ipsum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dolor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sit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es-E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amet</a:t>
              </a:r>
              <a:r>
                <a:rPr lang="es-E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52" name="Rectángulo 51">
            <a:extLst>
              <a:ext uri="{FF2B5EF4-FFF2-40B4-BE49-F238E27FC236}">
                <a16:creationId xmlns:a16="http://schemas.microsoft.com/office/drawing/2014/main" id="{AB1DE08E-7000-FD8F-206F-1622B667F927}"/>
              </a:ext>
            </a:extLst>
          </p:cNvPr>
          <p:cNvSpPr/>
          <p:nvPr/>
        </p:nvSpPr>
        <p:spPr>
          <a:xfrm>
            <a:off x="4297327" y="5850468"/>
            <a:ext cx="3597344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IA usar?</a:t>
            </a:r>
            <a:endParaRPr lang="es-E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6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369BDDB6-A69A-415D-B73D-D630C736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</a:t>
            </a:r>
            <a:r>
              <a:rPr lang="es" dirty="0"/>
              <a:t>11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2044635"/>
            <a:ext cx="3679782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Ejemplos de uso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9B74FAF-1757-48A8-BBFB-722E8E1D6FA4}"/>
              </a:ext>
            </a:extLst>
          </p:cNvPr>
          <p:cNvSpPr/>
          <p:nvPr/>
        </p:nvSpPr>
        <p:spPr>
          <a:xfrm>
            <a:off x="733192" y="4540282"/>
            <a:ext cx="3679782" cy="24622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ES" sz="1600" dirty="0">
                <a:solidFill>
                  <a:srgbClr val="002060"/>
                </a:solidFill>
                <a:cs typeface="Segoe UI" panose="020B0502040204020203" pitchFamily="34" charset="0"/>
              </a:rPr>
              <a:t>–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D – E – M </a:t>
            </a:r>
            <a:r>
              <a:rPr lang="es-ES" sz="1600" dirty="0">
                <a:solidFill>
                  <a:srgbClr val="002060"/>
                </a:solidFill>
                <a:cs typeface="Segoe UI" panose="020B0502040204020203" pitchFamily="34" charset="0"/>
              </a:rPr>
              <a:t>–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O </a:t>
            </a:r>
            <a:r>
              <a:rPr lang="es-ES" sz="1600" dirty="0">
                <a:solidFill>
                  <a:srgbClr val="002060"/>
                </a:solidFill>
                <a:cs typeface="Segoe UI" panose="020B0502040204020203" pitchFamily="34" charset="0"/>
              </a:rPr>
              <a:t>–</a:t>
            </a:r>
            <a:endParaRPr lang="es-ES" sz="16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B24ACB-EA71-B1D9-AF78-1261F71F7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028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1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BEBD8"/>
            </a:gs>
            <a:gs pos="77000">
              <a:srgbClr val="16286E"/>
            </a:gs>
            <a:gs pos="100000">
              <a:srgbClr val="7D4BC9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789A7-46B6-A267-7A6D-EB7B462FC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F53A75C-6AE8-E649-C19E-2D54519D8842}"/>
              </a:ext>
            </a:extLst>
          </p:cNvPr>
          <p:cNvSpPr/>
          <p:nvPr/>
        </p:nvSpPr>
        <p:spPr>
          <a:xfrm>
            <a:off x="387275" y="527125"/>
            <a:ext cx="11166437" cy="5646927"/>
          </a:xfrm>
          <a:custGeom>
            <a:avLst/>
            <a:gdLst>
              <a:gd name="connsiteX0" fmla="*/ 0 w 11166437"/>
              <a:gd name="connsiteY0" fmla="*/ 0 h 5646927"/>
              <a:gd name="connsiteX1" fmla="*/ 921231 w 11166437"/>
              <a:gd name="connsiteY1" fmla="*/ 0 h 5646927"/>
              <a:gd name="connsiteX2" fmla="*/ 1284140 w 11166437"/>
              <a:gd name="connsiteY2" fmla="*/ 0 h 5646927"/>
              <a:gd name="connsiteX3" fmla="*/ 1758714 w 11166437"/>
              <a:gd name="connsiteY3" fmla="*/ 0 h 5646927"/>
              <a:gd name="connsiteX4" fmla="*/ 2568281 w 11166437"/>
              <a:gd name="connsiteY4" fmla="*/ 0 h 5646927"/>
              <a:gd name="connsiteX5" fmla="*/ 3266183 w 11166437"/>
              <a:gd name="connsiteY5" fmla="*/ 0 h 5646927"/>
              <a:gd name="connsiteX6" fmla="*/ 4075750 w 11166437"/>
              <a:gd name="connsiteY6" fmla="*/ 0 h 5646927"/>
              <a:gd name="connsiteX7" fmla="*/ 4885316 w 11166437"/>
              <a:gd name="connsiteY7" fmla="*/ 0 h 5646927"/>
              <a:gd name="connsiteX8" fmla="*/ 5694883 w 11166437"/>
              <a:gd name="connsiteY8" fmla="*/ 0 h 5646927"/>
              <a:gd name="connsiteX9" fmla="*/ 6281121 w 11166437"/>
              <a:gd name="connsiteY9" fmla="*/ 0 h 5646927"/>
              <a:gd name="connsiteX10" fmla="*/ 6644030 w 11166437"/>
              <a:gd name="connsiteY10" fmla="*/ 0 h 5646927"/>
              <a:gd name="connsiteX11" fmla="*/ 7341932 w 11166437"/>
              <a:gd name="connsiteY11" fmla="*/ 0 h 5646927"/>
              <a:gd name="connsiteX12" fmla="*/ 7704842 w 11166437"/>
              <a:gd name="connsiteY12" fmla="*/ 0 h 5646927"/>
              <a:gd name="connsiteX13" fmla="*/ 8291079 w 11166437"/>
              <a:gd name="connsiteY13" fmla="*/ 0 h 5646927"/>
              <a:gd name="connsiteX14" fmla="*/ 9100646 w 11166437"/>
              <a:gd name="connsiteY14" fmla="*/ 0 h 5646927"/>
              <a:gd name="connsiteX15" fmla="*/ 9798548 w 11166437"/>
              <a:gd name="connsiteY15" fmla="*/ 0 h 5646927"/>
              <a:gd name="connsiteX16" fmla="*/ 11166437 w 11166437"/>
              <a:gd name="connsiteY16" fmla="*/ 0 h 5646927"/>
              <a:gd name="connsiteX17" fmla="*/ 11166437 w 11166437"/>
              <a:gd name="connsiteY17" fmla="*/ 458029 h 5646927"/>
              <a:gd name="connsiteX18" fmla="*/ 11166437 w 11166437"/>
              <a:gd name="connsiteY18" fmla="*/ 1028996 h 5646927"/>
              <a:gd name="connsiteX19" fmla="*/ 11166437 w 11166437"/>
              <a:gd name="connsiteY19" fmla="*/ 1769370 h 5646927"/>
              <a:gd name="connsiteX20" fmla="*/ 11166437 w 11166437"/>
              <a:gd name="connsiteY20" fmla="*/ 2509745 h 5646927"/>
              <a:gd name="connsiteX21" fmla="*/ 11166437 w 11166437"/>
              <a:gd name="connsiteY21" fmla="*/ 3193651 h 5646927"/>
              <a:gd name="connsiteX22" fmla="*/ 11166437 w 11166437"/>
              <a:gd name="connsiteY22" fmla="*/ 3764618 h 5646927"/>
              <a:gd name="connsiteX23" fmla="*/ 11166437 w 11166437"/>
              <a:gd name="connsiteY23" fmla="*/ 4279116 h 5646927"/>
              <a:gd name="connsiteX24" fmla="*/ 11166437 w 11166437"/>
              <a:gd name="connsiteY24" fmla="*/ 4906552 h 5646927"/>
              <a:gd name="connsiteX25" fmla="*/ 11166437 w 11166437"/>
              <a:gd name="connsiteY25" fmla="*/ 5646927 h 5646927"/>
              <a:gd name="connsiteX26" fmla="*/ 10245206 w 11166437"/>
              <a:gd name="connsiteY26" fmla="*/ 5646927 h 5646927"/>
              <a:gd name="connsiteX27" fmla="*/ 9882297 w 11166437"/>
              <a:gd name="connsiteY27" fmla="*/ 5646927 h 5646927"/>
              <a:gd name="connsiteX28" fmla="*/ 8961066 w 11166437"/>
              <a:gd name="connsiteY28" fmla="*/ 5646927 h 5646927"/>
              <a:gd name="connsiteX29" fmla="*/ 8263163 w 11166437"/>
              <a:gd name="connsiteY29" fmla="*/ 5646927 h 5646927"/>
              <a:gd name="connsiteX30" fmla="*/ 7453597 w 11166437"/>
              <a:gd name="connsiteY30" fmla="*/ 5646927 h 5646927"/>
              <a:gd name="connsiteX31" fmla="*/ 6755694 w 11166437"/>
              <a:gd name="connsiteY31" fmla="*/ 5646927 h 5646927"/>
              <a:gd name="connsiteX32" fmla="*/ 6169456 w 11166437"/>
              <a:gd name="connsiteY32" fmla="*/ 5646927 h 5646927"/>
              <a:gd name="connsiteX33" fmla="*/ 5359890 w 11166437"/>
              <a:gd name="connsiteY33" fmla="*/ 5646927 h 5646927"/>
              <a:gd name="connsiteX34" fmla="*/ 4996981 w 11166437"/>
              <a:gd name="connsiteY34" fmla="*/ 5646927 h 5646927"/>
              <a:gd name="connsiteX35" fmla="*/ 4075750 w 11166437"/>
              <a:gd name="connsiteY35" fmla="*/ 5646927 h 5646927"/>
              <a:gd name="connsiteX36" fmla="*/ 3266183 w 11166437"/>
              <a:gd name="connsiteY36" fmla="*/ 5646927 h 5646927"/>
              <a:gd name="connsiteX37" fmla="*/ 2456616 w 11166437"/>
              <a:gd name="connsiteY37" fmla="*/ 5646927 h 5646927"/>
              <a:gd name="connsiteX38" fmla="*/ 1982043 w 11166437"/>
              <a:gd name="connsiteY38" fmla="*/ 5646927 h 5646927"/>
              <a:gd name="connsiteX39" fmla="*/ 1619133 w 11166437"/>
              <a:gd name="connsiteY39" fmla="*/ 5646927 h 5646927"/>
              <a:gd name="connsiteX40" fmla="*/ 697902 w 11166437"/>
              <a:gd name="connsiteY40" fmla="*/ 5646927 h 5646927"/>
              <a:gd name="connsiteX41" fmla="*/ 0 w 11166437"/>
              <a:gd name="connsiteY41" fmla="*/ 5646927 h 5646927"/>
              <a:gd name="connsiteX42" fmla="*/ 0 w 11166437"/>
              <a:gd name="connsiteY42" fmla="*/ 5019491 h 5646927"/>
              <a:gd name="connsiteX43" fmla="*/ 0 w 11166437"/>
              <a:gd name="connsiteY43" fmla="*/ 4392054 h 5646927"/>
              <a:gd name="connsiteX44" fmla="*/ 0 w 11166437"/>
              <a:gd name="connsiteY44" fmla="*/ 3764618 h 5646927"/>
              <a:gd name="connsiteX45" fmla="*/ 0 w 11166437"/>
              <a:gd name="connsiteY45" fmla="*/ 3250120 h 5646927"/>
              <a:gd name="connsiteX46" fmla="*/ 0 w 11166437"/>
              <a:gd name="connsiteY46" fmla="*/ 2509745 h 5646927"/>
              <a:gd name="connsiteX47" fmla="*/ 0 w 11166437"/>
              <a:gd name="connsiteY47" fmla="*/ 2051717 h 5646927"/>
              <a:gd name="connsiteX48" fmla="*/ 0 w 11166437"/>
              <a:gd name="connsiteY48" fmla="*/ 1593688 h 5646927"/>
              <a:gd name="connsiteX49" fmla="*/ 0 w 11166437"/>
              <a:gd name="connsiteY49" fmla="*/ 853313 h 5646927"/>
              <a:gd name="connsiteX50" fmla="*/ 0 w 11166437"/>
              <a:gd name="connsiteY50" fmla="*/ 0 h 564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1166437" h="5646927" fill="none" extrusionOk="0">
                <a:moveTo>
                  <a:pt x="0" y="0"/>
                </a:moveTo>
                <a:cubicBezTo>
                  <a:pt x="377741" y="-44564"/>
                  <a:pt x="644165" y="14473"/>
                  <a:pt x="921231" y="0"/>
                </a:cubicBezTo>
                <a:cubicBezTo>
                  <a:pt x="1198297" y="-14473"/>
                  <a:pt x="1121812" y="-3366"/>
                  <a:pt x="1284140" y="0"/>
                </a:cubicBezTo>
                <a:cubicBezTo>
                  <a:pt x="1446468" y="3366"/>
                  <a:pt x="1581959" y="-4557"/>
                  <a:pt x="1758714" y="0"/>
                </a:cubicBezTo>
                <a:cubicBezTo>
                  <a:pt x="1935469" y="4557"/>
                  <a:pt x="2307573" y="25608"/>
                  <a:pt x="2568281" y="0"/>
                </a:cubicBezTo>
                <a:cubicBezTo>
                  <a:pt x="2828989" y="-25608"/>
                  <a:pt x="3079680" y="18283"/>
                  <a:pt x="3266183" y="0"/>
                </a:cubicBezTo>
                <a:cubicBezTo>
                  <a:pt x="3452686" y="-18283"/>
                  <a:pt x="3861760" y="-12431"/>
                  <a:pt x="4075750" y="0"/>
                </a:cubicBezTo>
                <a:cubicBezTo>
                  <a:pt x="4289740" y="12431"/>
                  <a:pt x="4721609" y="-6175"/>
                  <a:pt x="4885316" y="0"/>
                </a:cubicBezTo>
                <a:cubicBezTo>
                  <a:pt x="5049023" y="6175"/>
                  <a:pt x="5326140" y="30934"/>
                  <a:pt x="5694883" y="0"/>
                </a:cubicBezTo>
                <a:cubicBezTo>
                  <a:pt x="6063626" y="-30934"/>
                  <a:pt x="6047864" y="26886"/>
                  <a:pt x="6281121" y="0"/>
                </a:cubicBezTo>
                <a:cubicBezTo>
                  <a:pt x="6514378" y="-26886"/>
                  <a:pt x="6556239" y="14349"/>
                  <a:pt x="6644030" y="0"/>
                </a:cubicBezTo>
                <a:cubicBezTo>
                  <a:pt x="6731821" y="-14349"/>
                  <a:pt x="7055143" y="-25146"/>
                  <a:pt x="7341932" y="0"/>
                </a:cubicBezTo>
                <a:cubicBezTo>
                  <a:pt x="7628721" y="25146"/>
                  <a:pt x="7554513" y="8595"/>
                  <a:pt x="7704842" y="0"/>
                </a:cubicBezTo>
                <a:cubicBezTo>
                  <a:pt x="7855171" y="-8595"/>
                  <a:pt x="8128251" y="-5085"/>
                  <a:pt x="8291079" y="0"/>
                </a:cubicBezTo>
                <a:cubicBezTo>
                  <a:pt x="8453907" y="5085"/>
                  <a:pt x="8766618" y="961"/>
                  <a:pt x="9100646" y="0"/>
                </a:cubicBezTo>
                <a:cubicBezTo>
                  <a:pt x="9434674" y="-961"/>
                  <a:pt x="9536957" y="-31696"/>
                  <a:pt x="9798548" y="0"/>
                </a:cubicBezTo>
                <a:cubicBezTo>
                  <a:pt x="10060139" y="31696"/>
                  <a:pt x="10823147" y="-18181"/>
                  <a:pt x="11166437" y="0"/>
                </a:cubicBezTo>
                <a:cubicBezTo>
                  <a:pt x="11181548" y="187366"/>
                  <a:pt x="11167719" y="333999"/>
                  <a:pt x="11166437" y="458029"/>
                </a:cubicBezTo>
                <a:cubicBezTo>
                  <a:pt x="11165155" y="582059"/>
                  <a:pt x="11165879" y="882464"/>
                  <a:pt x="11166437" y="1028996"/>
                </a:cubicBezTo>
                <a:cubicBezTo>
                  <a:pt x="11166995" y="1175528"/>
                  <a:pt x="11177992" y="1604639"/>
                  <a:pt x="11166437" y="1769370"/>
                </a:cubicBezTo>
                <a:cubicBezTo>
                  <a:pt x="11154882" y="1934101"/>
                  <a:pt x="11176279" y="2180829"/>
                  <a:pt x="11166437" y="2509745"/>
                </a:cubicBezTo>
                <a:cubicBezTo>
                  <a:pt x="11156595" y="2838661"/>
                  <a:pt x="11134122" y="3004083"/>
                  <a:pt x="11166437" y="3193651"/>
                </a:cubicBezTo>
                <a:cubicBezTo>
                  <a:pt x="11198752" y="3383219"/>
                  <a:pt x="11161760" y="3560091"/>
                  <a:pt x="11166437" y="3764618"/>
                </a:cubicBezTo>
                <a:cubicBezTo>
                  <a:pt x="11171114" y="3969145"/>
                  <a:pt x="11187860" y="4093563"/>
                  <a:pt x="11166437" y="4279116"/>
                </a:cubicBezTo>
                <a:cubicBezTo>
                  <a:pt x="11145014" y="4464669"/>
                  <a:pt x="11171763" y="4656067"/>
                  <a:pt x="11166437" y="4906552"/>
                </a:cubicBezTo>
                <a:cubicBezTo>
                  <a:pt x="11161111" y="5157037"/>
                  <a:pt x="11194076" y="5309152"/>
                  <a:pt x="11166437" y="5646927"/>
                </a:cubicBezTo>
                <a:cubicBezTo>
                  <a:pt x="10971509" y="5612826"/>
                  <a:pt x="10636754" y="5680090"/>
                  <a:pt x="10245206" y="5646927"/>
                </a:cubicBezTo>
                <a:cubicBezTo>
                  <a:pt x="9853658" y="5613764"/>
                  <a:pt x="10006759" y="5652502"/>
                  <a:pt x="9882297" y="5646927"/>
                </a:cubicBezTo>
                <a:cubicBezTo>
                  <a:pt x="9757835" y="5641352"/>
                  <a:pt x="9328496" y="5659667"/>
                  <a:pt x="8961066" y="5646927"/>
                </a:cubicBezTo>
                <a:cubicBezTo>
                  <a:pt x="8593636" y="5634187"/>
                  <a:pt x="8601749" y="5642652"/>
                  <a:pt x="8263163" y="5646927"/>
                </a:cubicBezTo>
                <a:cubicBezTo>
                  <a:pt x="7924577" y="5651202"/>
                  <a:pt x="7708058" y="5632024"/>
                  <a:pt x="7453597" y="5646927"/>
                </a:cubicBezTo>
                <a:cubicBezTo>
                  <a:pt x="7199136" y="5661830"/>
                  <a:pt x="6944545" y="5672172"/>
                  <a:pt x="6755694" y="5646927"/>
                </a:cubicBezTo>
                <a:cubicBezTo>
                  <a:pt x="6566843" y="5621682"/>
                  <a:pt x="6444310" y="5674522"/>
                  <a:pt x="6169456" y="5646927"/>
                </a:cubicBezTo>
                <a:cubicBezTo>
                  <a:pt x="5894602" y="5619332"/>
                  <a:pt x="5685642" y="5676274"/>
                  <a:pt x="5359890" y="5646927"/>
                </a:cubicBezTo>
                <a:cubicBezTo>
                  <a:pt x="5034138" y="5617580"/>
                  <a:pt x="5101545" y="5659234"/>
                  <a:pt x="4996981" y="5646927"/>
                </a:cubicBezTo>
                <a:cubicBezTo>
                  <a:pt x="4892417" y="5634620"/>
                  <a:pt x="4275341" y="5685122"/>
                  <a:pt x="4075750" y="5646927"/>
                </a:cubicBezTo>
                <a:cubicBezTo>
                  <a:pt x="3876159" y="5608732"/>
                  <a:pt x="3559599" y="5648096"/>
                  <a:pt x="3266183" y="5646927"/>
                </a:cubicBezTo>
                <a:cubicBezTo>
                  <a:pt x="2972767" y="5645758"/>
                  <a:pt x="2798450" y="5678407"/>
                  <a:pt x="2456616" y="5646927"/>
                </a:cubicBezTo>
                <a:cubicBezTo>
                  <a:pt x="2114782" y="5615447"/>
                  <a:pt x="2212613" y="5663954"/>
                  <a:pt x="1982043" y="5646927"/>
                </a:cubicBezTo>
                <a:cubicBezTo>
                  <a:pt x="1751473" y="5629900"/>
                  <a:pt x="1727080" y="5637433"/>
                  <a:pt x="1619133" y="5646927"/>
                </a:cubicBezTo>
                <a:cubicBezTo>
                  <a:pt x="1511186" y="5656422"/>
                  <a:pt x="907904" y="5638441"/>
                  <a:pt x="697902" y="5646927"/>
                </a:cubicBezTo>
                <a:cubicBezTo>
                  <a:pt x="487900" y="5655413"/>
                  <a:pt x="330482" y="5621324"/>
                  <a:pt x="0" y="5646927"/>
                </a:cubicBezTo>
                <a:cubicBezTo>
                  <a:pt x="7914" y="5491547"/>
                  <a:pt x="-4204" y="5290922"/>
                  <a:pt x="0" y="5019491"/>
                </a:cubicBezTo>
                <a:cubicBezTo>
                  <a:pt x="4204" y="4748060"/>
                  <a:pt x="8599" y="4634899"/>
                  <a:pt x="0" y="4392054"/>
                </a:cubicBezTo>
                <a:cubicBezTo>
                  <a:pt x="-8599" y="4149209"/>
                  <a:pt x="3807" y="4040339"/>
                  <a:pt x="0" y="3764618"/>
                </a:cubicBezTo>
                <a:cubicBezTo>
                  <a:pt x="-3807" y="3488897"/>
                  <a:pt x="-25265" y="3459138"/>
                  <a:pt x="0" y="3250120"/>
                </a:cubicBezTo>
                <a:cubicBezTo>
                  <a:pt x="25265" y="3041102"/>
                  <a:pt x="1947" y="2850253"/>
                  <a:pt x="0" y="2509745"/>
                </a:cubicBezTo>
                <a:cubicBezTo>
                  <a:pt x="-1947" y="2169237"/>
                  <a:pt x="-17853" y="2243475"/>
                  <a:pt x="0" y="2051717"/>
                </a:cubicBezTo>
                <a:cubicBezTo>
                  <a:pt x="17853" y="1859959"/>
                  <a:pt x="2957" y="1731606"/>
                  <a:pt x="0" y="1593688"/>
                </a:cubicBezTo>
                <a:cubicBezTo>
                  <a:pt x="-2957" y="1455770"/>
                  <a:pt x="-3217" y="1130200"/>
                  <a:pt x="0" y="853313"/>
                </a:cubicBezTo>
                <a:cubicBezTo>
                  <a:pt x="3217" y="576426"/>
                  <a:pt x="34285" y="266983"/>
                  <a:pt x="0" y="0"/>
                </a:cubicBezTo>
                <a:close/>
              </a:path>
              <a:path w="11166437" h="5646927" stroke="0" extrusionOk="0">
                <a:moveTo>
                  <a:pt x="0" y="0"/>
                </a:moveTo>
                <a:cubicBezTo>
                  <a:pt x="259925" y="14931"/>
                  <a:pt x="318641" y="-8766"/>
                  <a:pt x="586238" y="0"/>
                </a:cubicBezTo>
                <a:cubicBezTo>
                  <a:pt x="853835" y="8766"/>
                  <a:pt x="1089059" y="-7288"/>
                  <a:pt x="1284140" y="0"/>
                </a:cubicBezTo>
                <a:cubicBezTo>
                  <a:pt x="1479221" y="7288"/>
                  <a:pt x="1847221" y="-23141"/>
                  <a:pt x="2093707" y="0"/>
                </a:cubicBezTo>
                <a:cubicBezTo>
                  <a:pt x="2340193" y="23141"/>
                  <a:pt x="2290709" y="-8681"/>
                  <a:pt x="2456616" y="0"/>
                </a:cubicBezTo>
                <a:cubicBezTo>
                  <a:pt x="2622523" y="8681"/>
                  <a:pt x="3178120" y="5468"/>
                  <a:pt x="3377847" y="0"/>
                </a:cubicBezTo>
                <a:cubicBezTo>
                  <a:pt x="3577574" y="-5468"/>
                  <a:pt x="3808999" y="-19186"/>
                  <a:pt x="4075750" y="0"/>
                </a:cubicBezTo>
                <a:cubicBezTo>
                  <a:pt x="4342501" y="19186"/>
                  <a:pt x="4496779" y="-18112"/>
                  <a:pt x="4773652" y="0"/>
                </a:cubicBezTo>
                <a:cubicBezTo>
                  <a:pt x="5050525" y="18112"/>
                  <a:pt x="5205682" y="-15425"/>
                  <a:pt x="5359890" y="0"/>
                </a:cubicBezTo>
                <a:cubicBezTo>
                  <a:pt x="5514098" y="15425"/>
                  <a:pt x="5862451" y="31062"/>
                  <a:pt x="6169456" y="0"/>
                </a:cubicBezTo>
                <a:cubicBezTo>
                  <a:pt x="6476461" y="-31062"/>
                  <a:pt x="6554745" y="18640"/>
                  <a:pt x="6755694" y="0"/>
                </a:cubicBezTo>
                <a:cubicBezTo>
                  <a:pt x="6956643" y="-18640"/>
                  <a:pt x="7262156" y="-4460"/>
                  <a:pt x="7453597" y="0"/>
                </a:cubicBezTo>
                <a:cubicBezTo>
                  <a:pt x="7645038" y="4460"/>
                  <a:pt x="7997263" y="39765"/>
                  <a:pt x="8374828" y="0"/>
                </a:cubicBezTo>
                <a:cubicBezTo>
                  <a:pt x="8752393" y="-39765"/>
                  <a:pt x="8647486" y="-3877"/>
                  <a:pt x="8849401" y="0"/>
                </a:cubicBezTo>
                <a:cubicBezTo>
                  <a:pt x="9051316" y="3877"/>
                  <a:pt x="9149815" y="-21047"/>
                  <a:pt x="9435639" y="0"/>
                </a:cubicBezTo>
                <a:cubicBezTo>
                  <a:pt x="9721463" y="21047"/>
                  <a:pt x="9805324" y="4498"/>
                  <a:pt x="10021877" y="0"/>
                </a:cubicBezTo>
                <a:cubicBezTo>
                  <a:pt x="10238430" y="-4498"/>
                  <a:pt x="10863902" y="27941"/>
                  <a:pt x="11166437" y="0"/>
                </a:cubicBezTo>
                <a:cubicBezTo>
                  <a:pt x="11197297" y="218167"/>
                  <a:pt x="11140840" y="489533"/>
                  <a:pt x="11166437" y="740375"/>
                </a:cubicBezTo>
                <a:cubicBezTo>
                  <a:pt x="11192034" y="991218"/>
                  <a:pt x="11166864" y="1214187"/>
                  <a:pt x="11166437" y="1367811"/>
                </a:cubicBezTo>
                <a:cubicBezTo>
                  <a:pt x="11166010" y="1521435"/>
                  <a:pt x="11155796" y="1810608"/>
                  <a:pt x="11166437" y="2051717"/>
                </a:cubicBezTo>
                <a:cubicBezTo>
                  <a:pt x="11177078" y="2292826"/>
                  <a:pt x="11137864" y="2525397"/>
                  <a:pt x="11166437" y="2735622"/>
                </a:cubicBezTo>
                <a:cubicBezTo>
                  <a:pt x="11195010" y="2945848"/>
                  <a:pt x="11190927" y="3072364"/>
                  <a:pt x="11166437" y="3306589"/>
                </a:cubicBezTo>
                <a:cubicBezTo>
                  <a:pt x="11141947" y="3540814"/>
                  <a:pt x="11170171" y="3568718"/>
                  <a:pt x="11166437" y="3764618"/>
                </a:cubicBezTo>
                <a:cubicBezTo>
                  <a:pt x="11162703" y="3960518"/>
                  <a:pt x="11175196" y="4195827"/>
                  <a:pt x="11166437" y="4448524"/>
                </a:cubicBezTo>
                <a:cubicBezTo>
                  <a:pt x="11157678" y="4701221"/>
                  <a:pt x="11137534" y="4928594"/>
                  <a:pt x="11166437" y="5075960"/>
                </a:cubicBezTo>
                <a:cubicBezTo>
                  <a:pt x="11195340" y="5223326"/>
                  <a:pt x="11156231" y="5428135"/>
                  <a:pt x="11166437" y="5646927"/>
                </a:cubicBezTo>
                <a:cubicBezTo>
                  <a:pt x="10800820" y="5646198"/>
                  <a:pt x="10620836" y="5671092"/>
                  <a:pt x="10356870" y="5646927"/>
                </a:cubicBezTo>
                <a:cubicBezTo>
                  <a:pt x="10092904" y="5622762"/>
                  <a:pt x="9831805" y="5623674"/>
                  <a:pt x="9658968" y="5646927"/>
                </a:cubicBezTo>
                <a:cubicBezTo>
                  <a:pt x="9486131" y="5670180"/>
                  <a:pt x="9278155" y="5659967"/>
                  <a:pt x="9072730" y="5646927"/>
                </a:cubicBezTo>
                <a:cubicBezTo>
                  <a:pt x="8867305" y="5633887"/>
                  <a:pt x="8417339" y="5638269"/>
                  <a:pt x="8151499" y="5646927"/>
                </a:cubicBezTo>
                <a:cubicBezTo>
                  <a:pt x="7885659" y="5655585"/>
                  <a:pt x="7805292" y="5666967"/>
                  <a:pt x="7565261" y="5646927"/>
                </a:cubicBezTo>
                <a:cubicBezTo>
                  <a:pt x="7325230" y="5626887"/>
                  <a:pt x="7162000" y="5673854"/>
                  <a:pt x="6867359" y="5646927"/>
                </a:cubicBezTo>
                <a:cubicBezTo>
                  <a:pt x="6572718" y="5620000"/>
                  <a:pt x="6502682" y="5675174"/>
                  <a:pt x="6169456" y="5646927"/>
                </a:cubicBezTo>
                <a:cubicBezTo>
                  <a:pt x="5836230" y="5618680"/>
                  <a:pt x="5547317" y="5660177"/>
                  <a:pt x="5359890" y="5646927"/>
                </a:cubicBezTo>
                <a:cubicBezTo>
                  <a:pt x="5172463" y="5633677"/>
                  <a:pt x="4949970" y="5672552"/>
                  <a:pt x="4661987" y="5646927"/>
                </a:cubicBezTo>
                <a:cubicBezTo>
                  <a:pt x="4374004" y="5621302"/>
                  <a:pt x="4139484" y="5680225"/>
                  <a:pt x="3964085" y="5646927"/>
                </a:cubicBezTo>
                <a:cubicBezTo>
                  <a:pt x="3788686" y="5613629"/>
                  <a:pt x="3304076" y="5687217"/>
                  <a:pt x="3042854" y="5646927"/>
                </a:cubicBezTo>
                <a:cubicBezTo>
                  <a:pt x="2781632" y="5606637"/>
                  <a:pt x="2431904" y="5644185"/>
                  <a:pt x="2233287" y="5646927"/>
                </a:cubicBezTo>
                <a:cubicBezTo>
                  <a:pt x="2034670" y="5649669"/>
                  <a:pt x="1636283" y="5609701"/>
                  <a:pt x="1312056" y="5646927"/>
                </a:cubicBezTo>
                <a:cubicBezTo>
                  <a:pt x="987829" y="5684153"/>
                  <a:pt x="1052689" y="5665968"/>
                  <a:pt x="837483" y="5646927"/>
                </a:cubicBezTo>
                <a:cubicBezTo>
                  <a:pt x="622277" y="5627886"/>
                  <a:pt x="396915" y="5621645"/>
                  <a:pt x="0" y="5646927"/>
                </a:cubicBezTo>
                <a:cubicBezTo>
                  <a:pt x="-10735" y="5382796"/>
                  <a:pt x="27797" y="5205228"/>
                  <a:pt x="0" y="4906552"/>
                </a:cubicBezTo>
                <a:cubicBezTo>
                  <a:pt x="-27797" y="4607877"/>
                  <a:pt x="-23716" y="4533936"/>
                  <a:pt x="0" y="4166177"/>
                </a:cubicBezTo>
                <a:cubicBezTo>
                  <a:pt x="23716" y="3798419"/>
                  <a:pt x="12914" y="3608635"/>
                  <a:pt x="0" y="3425802"/>
                </a:cubicBezTo>
                <a:cubicBezTo>
                  <a:pt x="-12914" y="3242969"/>
                  <a:pt x="23735" y="2971223"/>
                  <a:pt x="0" y="2854835"/>
                </a:cubicBezTo>
                <a:cubicBezTo>
                  <a:pt x="-23735" y="2738447"/>
                  <a:pt x="26893" y="2352627"/>
                  <a:pt x="0" y="2114460"/>
                </a:cubicBezTo>
                <a:cubicBezTo>
                  <a:pt x="-26893" y="1876293"/>
                  <a:pt x="-26354" y="1749088"/>
                  <a:pt x="0" y="1487024"/>
                </a:cubicBezTo>
                <a:cubicBezTo>
                  <a:pt x="26354" y="1224960"/>
                  <a:pt x="1016" y="1124449"/>
                  <a:pt x="0" y="1028996"/>
                </a:cubicBezTo>
                <a:cubicBezTo>
                  <a:pt x="-1016" y="933543"/>
                  <a:pt x="-14137" y="218486"/>
                  <a:pt x="0" y="0"/>
                </a:cubicBezTo>
                <a:close/>
              </a:path>
            </a:pathLst>
          </a:custGeom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8123207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EE7E38AF-1CC3-9ED5-7EB0-5EC019EF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</a:t>
            </a:r>
            <a:r>
              <a:rPr lang="es" dirty="0"/>
              <a:t>11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EBA682D5-31F9-E375-9391-2C64E8E41C64}"/>
              </a:ext>
            </a:extLst>
          </p:cNvPr>
          <p:cNvSpPr txBox="1"/>
          <p:nvPr/>
        </p:nvSpPr>
        <p:spPr>
          <a:xfrm>
            <a:off x="2470673" y="683948"/>
            <a:ext cx="7250654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¡Tu opinión me ayuda!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070295-FFA7-65DC-5BD3-143D9FA1A85A}"/>
              </a:ext>
            </a:extLst>
          </p:cNvPr>
          <p:cNvSpPr txBox="1"/>
          <p:nvPr/>
        </p:nvSpPr>
        <p:spPr>
          <a:xfrm>
            <a:off x="764051" y="1890117"/>
            <a:ext cx="521745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Ayúdame a mejorar y seguir compartiendo contenidos útiles.</a:t>
            </a:r>
          </a:p>
          <a:p>
            <a:endParaRPr lang="es-ES" dirty="0"/>
          </a:p>
          <a:p>
            <a:r>
              <a:rPr lang="es-ES" dirty="0" err="1"/>
              <a:t>Decíme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¿Qué te pareció la charla?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¿Qué aprendiste?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qué temas te gustaría profundizar.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Completa el formulario escaneando el QR o desde el siguiente link:</a:t>
            </a:r>
          </a:p>
          <a:p>
            <a:endParaRPr lang="es-ES" dirty="0"/>
          </a:p>
          <a:p>
            <a:pPr algn="ctr"/>
            <a:r>
              <a:rPr lang="es-ES" dirty="0">
                <a:hlinkClick r:id="rId3"/>
              </a:rPr>
              <a:t>https://forms.gle/KoPepDyCNEno3E946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sz="1400" dirty="0"/>
              <a:t>(</a:t>
            </a:r>
            <a:r>
              <a:rPr lang="es-ES" sz="1400" i="1" dirty="0"/>
              <a:t>Tu </a:t>
            </a:r>
            <a:r>
              <a:rPr lang="es-ES" sz="1400" i="1" dirty="0" err="1"/>
              <a:t>feedback</a:t>
            </a:r>
            <a:r>
              <a:rPr lang="es-ES" sz="1400" i="1" dirty="0"/>
              <a:t> me ayuda a crear mejores experiencias</a:t>
            </a:r>
            <a:r>
              <a:rPr lang="es-ES" sz="1400" dirty="0"/>
              <a:t>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C373AAE-511F-53AF-394D-2E9775D40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684" y="1890117"/>
            <a:ext cx="2595854" cy="32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68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08DC-7F5E-2184-491F-EDC2CC66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4" hidden="1">
            <a:extLst>
              <a:ext uri="{FF2B5EF4-FFF2-40B4-BE49-F238E27FC236}">
                <a16:creationId xmlns:a16="http://schemas.microsoft.com/office/drawing/2014/main" id="{4736BC5D-A00F-230B-7C18-73DD0CC5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10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0DA3D6CB-D70E-F1E7-C5C5-FED798EFC76B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2C8BE1A-6A28-9349-F849-450D89F2CD5A}"/>
              </a:ext>
            </a:extLst>
          </p:cNvPr>
          <p:cNvSpPr/>
          <p:nvPr/>
        </p:nvSpPr>
        <p:spPr>
          <a:xfrm>
            <a:off x="733192" y="5307596"/>
            <a:ext cx="353619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rtl="0"/>
            <a:r>
              <a:rPr lang="es-ES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¡¡ Totales !!</a:t>
            </a:r>
          </a:p>
        </p:txBody>
      </p:sp>
      <p:grpSp>
        <p:nvGrpSpPr>
          <p:cNvPr id="23" name="Grupo 22" descr="Esta imagen es de una forma abstracta. ">
            <a:extLst>
              <a:ext uri="{FF2B5EF4-FFF2-40B4-BE49-F238E27FC236}">
                <a16:creationId xmlns:a16="http://schemas.microsoft.com/office/drawing/2014/main" id="{B20E1643-54BF-C8A3-2E0C-87D3B3A8FC9E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orma libre 10">
              <a:extLst>
                <a:ext uri="{FF2B5EF4-FFF2-40B4-BE49-F238E27FC236}">
                  <a16:creationId xmlns:a16="http://schemas.microsoft.com/office/drawing/2014/main" id="{7D0D98CD-6F3A-0A2D-3C52-7BA247C902B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1" name="Forma libre 11">
              <a:extLst>
                <a:ext uri="{FF2B5EF4-FFF2-40B4-BE49-F238E27FC236}">
                  <a16:creationId xmlns:a16="http://schemas.microsoft.com/office/drawing/2014/main" id="{85A2743B-818F-8CAB-D49B-FC3CDBA4CC4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 12">
              <a:extLst>
                <a:ext uri="{FF2B5EF4-FFF2-40B4-BE49-F238E27FC236}">
                  <a16:creationId xmlns:a16="http://schemas.microsoft.com/office/drawing/2014/main" id="{6E410CC6-4E51-A87F-1F49-EDCAFED2C61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1026" name="Picture 2" descr="Crear gif o png de arte personalizado entre nosotros">
            <a:extLst>
              <a:ext uri="{FF2B5EF4-FFF2-40B4-BE49-F238E27FC236}">
                <a16:creationId xmlns:a16="http://schemas.microsoft.com/office/drawing/2014/main" id="{40105F62-0AA7-3DC1-68C7-2B098D1A7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3" y="2660520"/>
            <a:ext cx="1536959" cy="153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0" fill="hold">
                                          <p:stCondLst>
                                            <p:cond delay="90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0" fill="hold">
                                          <p:stCondLst>
                                            <p:cond delay="120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54 0.0963 L 0.06537 0.02546 C 0.16654 -0.00625 0.29818 0.02269 0.30365 0.07778 L 0.31589 0.20093 " pathEditMode="relative" rAng="21000000" ptsTypes="AAAA">
                                      <p:cBhvr>
                                        <p:cTn id="12" dur="2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5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B317-1AB6-CBF6-3B47-29CB9895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pos de Motivación Laboral ¡Aumenta la productividad!">
            <a:extLst>
              <a:ext uri="{FF2B5EF4-FFF2-40B4-BE49-F238E27FC236}">
                <a16:creationId xmlns:a16="http://schemas.microsoft.com/office/drawing/2014/main" id="{6C34EE16-98CE-F1E5-E22A-5CA5E5CF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22" y="1691556"/>
            <a:ext cx="6058803" cy="34005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67D5E7A7-8FE1-B5F8-D3D1-EA8DA5D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6</a:t>
            </a:r>
          </a:p>
        </p:txBody>
      </p:sp>
      <p:grpSp>
        <p:nvGrpSpPr>
          <p:cNvPr id="29" name="Grupo 28" descr="Esta imagen es una ilustración de un hombre con barba. ">
            <a:extLst>
              <a:ext uri="{FF2B5EF4-FFF2-40B4-BE49-F238E27FC236}">
                <a16:creationId xmlns:a16="http://schemas.microsoft.com/office/drawing/2014/main" id="{339B5CBE-C3B1-E9E1-986F-DA6B7478048B}"/>
              </a:ext>
            </a:extLst>
          </p:cNvPr>
          <p:cNvGrpSpPr/>
          <p:nvPr/>
        </p:nvGrpSpPr>
        <p:grpSpPr>
          <a:xfrm>
            <a:off x="577510" y="1318790"/>
            <a:ext cx="4430272" cy="6043606"/>
            <a:chOff x="117404" y="1951388"/>
            <a:chExt cx="3810340" cy="5197917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5DD175E-C6BA-A8D3-FD45-DFDEDC9FB9D6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262B827B-A3BA-3AAF-59CF-F9D899D9BE0E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orma libre 5">
                <a:extLst>
                  <a:ext uri="{FF2B5EF4-FFF2-40B4-BE49-F238E27FC236}">
                    <a16:creationId xmlns:a16="http://schemas.microsoft.com/office/drawing/2014/main" id="{8C945209-E22A-3D07-33A0-837F0FB42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0" name="Forma libre 6">
                <a:extLst>
                  <a:ext uri="{FF2B5EF4-FFF2-40B4-BE49-F238E27FC236}">
                    <a16:creationId xmlns:a16="http://schemas.microsoft.com/office/drawing/2014/main" id="{E23898D4-487F-FA7C-0CD2-67A430205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1" name="Forma libre 7">
                <a:extLst>
                  <a:ext uri="{FF2B5EF4-FFF2-40B4-BE49-F238E27FC236}">
                    <a16:creationId xmlns:a16="http://schemas.microsoft.com/office/drawing/2014/main" id="{04FDD98D-ACA3-1412-AD38-B31A36B3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2" name="Forma libre 8">
                <a:extLst>
                  <a:ext uri="{FF2B5EF4-FFF2-40B4-BE49-F238E27FC236}">
                    <a16:creationId xmlns:a16="http://schemas.microsoft.com/office/drawing/2014/main" id="{DA31152A-46BA-FE51-34CF-B25E6F111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3" name="Forma libre 9">
                <a:extLst>
                  <a:ext uri="{FF2B5EF4-FFF2-40B4-BE49-F238E27FC236}">
                    <a16:creationId xmlns:a16="http://schemas.microsoft.com/office/drawing/2014/main" id="{849EE6F8-FEF3-F117-8A52-C24890A84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4" name="Forma libre 10">
                <a:extLst>
                  <a:ext uri="{FF2B5EF4-FFF2-40B4-BE49-F238E27FC236}">
                    <a16:creationId xmlns:a16="http://schemas.microsoft.com/office/drawing/2014/main" id="{8E95A64A-764F-B21F-F09D-6E6CD19F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" name="Forma libre 11">
                <a:extLst>
                  <a:ext uri="{FF2B5EF4-FFF2-40B4-BE49-F238E27FC236}">
                    <a16:creationId xmlns:a16="http://schemas.microsoft.com/office/drawing/2014/main" id="{18ED33C2-D822-0E90-1F96-CAF96F3EA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" name="Forma libre 12">
                <a:extLst>
                  <a:ext uri="{FF2B5EF4-FFF2-40B4-BE49-F238E27FC236}">
                    <a16:creationId xmlns:a16="http://schemas.microsoft.com/office/drawing/2014/main" id="{E96B9E5E-80D6-C8D0-3B22-8DF865524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" name="Forma libre 13">
                <a:extLst>
                  <a:ext uri="{FF2B5EF4-FFF2-40B4-BE49-F238E27FC236}">
                    <a16:creationId xmlns:a16="http://schemas.microsoft.com/office/drawing/2014/main" id="{C10DE9AF-E9CC-56E8-DA98-5BFC17426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8" name="Forma libre 14">
                <a:extLst>
                  <a:ext uri="{FF2B5EF4-FFF2-40B4-BE49-F238E27FC236}">
                    <a16:creationId xmlns:a16="http://schemas.microsoft.com/office/drawing/2014/main" id="{A6EA48E8-5CBF-1C53-BA62-C7310916C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" name="Forma libre 15">
                <a:extLst>
                  <a:ext uri="{FF2B5EF4-FFF2-40B4-BE49-F238E27FC236}">
                    <a16:creationId xmlns:a16="http://schemas.microsoft.com/office/drawing/2014/main" id="{39BCA34D-2ACD-0894-0C0F-638345773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" name="Forma libre 16">
                <a:extLst>
                  <a:ext uri="{FF2B5EF4-FFF2-40B4-BE49-F238E27FC236}">
                    <a16:creationId xmlns:a16="http://schemas.microsoft.com/office/drawing/2014/main" id="{116752C2-FAE4-54A4-DF88-C72D9958C7F7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" name="Forma libre 17">
                <a:extLst>
                  <a:ext uri="{FF2B5EF4-FFF2-40B4-BE49-F238E27FC236}">
                    <a16:creationId xmlns:a16="http://schemas.microsoft.com/office/drawing/2014/main" id="{D84AAEB7-0B1B-EE9F-47AF-2C32F0D51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F4BECBFE-00DB-6E31-4541-0E50D5D013D3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F70B979-D04C-B442-8726-640B5EBB2A13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Rombo 25">
              <a:extLst>
                <a:ext uri="{FF2B5EF4-FFF2-40B4-BE49-F238E27FC236}">
                  <a16:creationId xmlns:a16="http://schemas.microsoft.com/office/drawing/2014/main" id="{02245754-51FD-2476-517C-9FDAC89C2F54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0" name="Rombo 39">
              <a:extLst>
                <a:ext uri="{FF2B5EF4-FFF2-40B4-BE49-F238E27FC236}">
                  <a16:creationId xmlns:a16="http://schemas.microsoft.com/office/drawing/2014/main" id="{6528E461-592D-7564-C9A3-696B26FD6210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1" name="Rombo 40">
              <a:extLst>
                <a:ext uri="{FF2B5EF4-FFF2-40B4-BE49-F238E27FC236}">
                  <a16:creationId xmlns:a16="http://schemas.microsoft.com/office/drawing/2014/main" id="{D3526895-C2AA-FEFA-7AB7-E3C5D3F0534E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43" name="Cuadro de texto 42">
            <a:extLst>
              <a:ext uri="{FF2B5EF4-FFF2-40B4-BE49-F238E27FC236}">
                <a16:creationId xmlns:a16="http://schemas.microsoft.com/office/drawing/2014/main" id="{5CC731CC-A7B8-5DF4-1DF1-95CF2DE6AFB0}"/>
              </a:ext>
            </a:extLst>
          </p:cNvPr>
          <p:cNvSpPr txBox="1"/>
          <p:nvPr/>
        </p:nvSpPr>
        <p:spPr>
          <a:xfrm>
            <a:off x="5257799" y="379963"/>
            <a:ext cx="6172201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>
              <a:lnSpc>
                <a:spcPts val="4000"/>
              </a:lnSpc>
            </a:pPr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¿Por qué?</a:t>
            </a:r>
          </a:p>
        </p:txBody>
      </p:sp>
      <p:sp>
        <p:nvSpPr>
          <p:cNvPr id="35" name="Cuadro de texto 34">
            <a:extLst>
              <a:ext uri="{FF2B5EF4-FFF2-40B4-BE49-F238E27FC236}">
                <a16:creationId xmlns:a16="http://schemas.microsoft.com/office/drawing/2014/main" id="{C71D20E9-151A-9E75-6ECC-BDC73CC3830F}"/>
              </a:ext>
            </a:extLst>
          </p:cNvPr>
          <p:cNvSpPr txBox="1"/>
          <p:nvPr/>
        </p:nvSpPr>
        <p:spPr>
          <a:xfrm>
            <a:off x="5257799" y="1015244"/>
            <a:ext cx="656590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es-ES" dirty="0"/>
              <a:t>La IA no te va a quitar el trabajo, te lo va a quitar un desarrollador que utilice 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7D3872-F6AB-F2CF-04DB-1492D40F2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929" y="1420570"/>
            <a:ext cx="4849515" cy="1918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BBF58B-7B2F-F7CC-DA6C-11748B5B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566" y="1687397"/>
            <a:ext cx="5515745" cy="366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0DBD0FF-8C8D-6463-3DE5-F02CB9AF2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635" y="2979116"/>
            <a:ext cx="5458625" cy="2562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389A06A-053D-6DDB-30BF-EEA9CF474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746" y="1542451"/>
            <a:ext cx="5665105" cy="3146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2E1E26F-5500-1A0F-25C8-3B37F67DEA62}"/>
              </a:ext>
            </a:extLst>
          </p:cNvPr>
          <p:cNvSpPr/>
          <p:nvPr/>
        </p:nvSpPr>
        <p:spPr>
          <a:xfrm>
            <a:off x="5454649" y="5779272"/>
            <a:ext cx="61722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La tecnología avanza y puede o no estar en contra de tus ideales, pero las empresas se van a quedar con lo que les ahorre dinero y genere ingresos</a:t>
            </a:r>
          </a:p>
        </p:txBody>
      </p:sp>
    </p:spTree>
    <p:extLst>
      <p:ext uri="{BB962C8B-B14F-4D97-AF65-F5344CB8AC3E}">
        <p14:creationId xmlns:p14="http://schemas.microsoft.com/office/powerpoint/2010/main" val="192420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BAA96-7FB4-AECE-EED3-663F306F1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 de texto 1">
            <a:extLst>
              <a:ext uri="{FF2B5EF4-FFF2-40B4-BE49-F238E27FC236}">
                <a16:creationId xmlns:a16="http://schemas.microsoft.com/office/drawing/2014/main" id="{C3226AAA-B632-9688-A5F7-C93D8AA52BA7}"/>
              </a:ext>
            </a:extLst>
          </p:cNvPr>
          <p:cNvSpPr txBox="1"/>
          <p:nvPr/>
        </p:nvSpPr>
        <p:spPr>
          <a:xfrm>
            <a:off x="835614" y="738390"/>
            <a:ext cx="5079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vamos a ver hoy?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72B6DEC-280A-9B76-C2A4-2E217A058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050BCC5B-94D0-7E19-91B6-97EBF4DF0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0CB11BB-3D80-4EDA-F12A-BBCC9E36B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62" name="Grupo 61" descr="Esta imagen es la manos de una mujer escribiendo en una hoja de papel. ">
            <a:extLst>
              <a:ext uri="{FF2B5EF4-FFF2-40B4-BE49-F238E27FC236}">
                <a16:creationId xmlns:a16="http://schemas.microsoft.com/office/drawing/2014/main" id="{D45DC84B-C336-A274-1D55-45D6831FD484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orma libre 22">
              <a:extLst>
                <a:ext uri="{FF2B5EF4-FFF2-40B4-BE49-F238E27FC236}">
                  <a16:creationId xmlns:a16="http://schemas.microsoft.com/office/drawing/2014/main" id="{2AFC0D2B-BED1-F902-F87C-CD5F80888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6" name="Forma libre 23">
              <a:extLst>
                <a:ext uri="{FF2B5EF4-FFF2-40B4-BE49-F238E27FC236}">
                  <a16:creationId xmlns:a16="http://schemas.microsoft.com/office/drawing/2014/main" id="{D4F15409-E7A8-341D-7485-A5DEDC5D5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7" name="Forma libre 24">
              <a:extLst>
                <a:ext uri="{FF2B5EF4-FFF2-40B4-BE49-F238E27FC236}">
                  <a16:creationId xmlns:a16="http://schemas.microsoft.com/office/drawing/2014/main" id="{CA63FBED-F5DF-F605-7ACB-B840CEF2D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8" name="Forma libre 25">
              <a:extLst>
                <a:ext uri="{FF2B5EF4-FFF2-40B4-BE49-F238E27FC236}">
                  <a16:creationId xmlns:a16="http://schemas.microsoft.com/office/drawing/2014/main" id="{C84476B2-96B2-4962-D413-16732710F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9" name="Forma libre 26">
              <a:extLst>
                <a:ext uri="{FF2B5EF4-FFF2-40B4-BE49-F238E27FC236}">
                  <a16:creationId xmlns:a16="http://schemas.microsoft.com/office/drawing/2014/main" id="{E82F09DF-981A-D918-46A9-4B018EBF9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0" name="Forma libre 27">
              <a:extLst>
                <a:ext uri="{FF2B5EF4-FFF2-40B4-BE49-F238E27FC236}">
                  <a16:creationId xmlns:a16="http://schemas.microsoft.com/office/drawing/2014/main" id="{7471DDE7-A59E-7D13-1452-6797DC0AA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1" name="Forma libre 28">
              <a:extLst>
                <a:ext uri="{FF2B5EF4-FFF2-40B4-BE49-F238E27FC236}">
                  <a16:creationId xmlns:a16="http://schemas.microsoft.com/office/drawing/2014/main" id="{6DDE8A98-0D06-94C8-4955-E4888C661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94433ABC-153F-9F52-0C46-958DF850219E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orma libre 29">
                <a:extLst>
                  <a:ext uri="{FF2B5EF4-FFF2-40B4-BE49-F238E27FC236}">
                    <a16:creationId xmlns:a16="http://schemas.microsoft.com/office/drawing/2014/main" id="{3AEA447F-C7CD-E4D8-4BDE-5A4247924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53" name="Forma libre 30">
                <a:extLst>
                  <a:ext uri="{FF2B5EF4-FFF2-40B4-BE49-F238E27FC236}">
                    <a16:creationId xmlns:a16="http://schemas.microsoft.com/office/drawing/2014/main" id="{CB6CB49D-C9E6-2EC6-FE84-DBDC7F499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  <p:sp>
          <p:nvSpPr>
            <p:cNvPr id="54" name="Forma libre 31">
              <a:extLst>
                <a:ext uri="{FF2B5EF4-FFF2-40B4-BE49-F238E27FC236}">
                  <a16:creationId xmlns:a16="http://schemas.microsoft.com/office/drawing/2014/main" id="{5C0ACB12-9A14-E27F-D309-BAE59C830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5" name="Forma libre 32">
              <a:extLst>
                <a:ext uri="{FF2B5EF4-FFF2-40B4-BE49-F238E27FC236}">
                  <a16:creationId xmlns:a16="http://schemas.microsoft.com/office/drawing/2014/main" id="{6E743159-70CD-FCD9-A998-90A2300B8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6" name="Forma libre 33">
              <a:extLst>
                <a:ext uri="{FF2B5EF4-FFF2-40B4-BE49-F238E27FC236}">
                  <a16:creationId xmlns:a16="http://schemas.microsoft.com/office/drawing/2014/main" id="{B95316C7-D1C8-54FC-6A9F-7005F113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7" name="Forma libre 34">
              <a:extLst>
                <a:ext uri="{FF2B5EF4-FFF2-40B4-BE49-F238E27FC236}">
                  <a16:creationId xmlns:a16="http://schemas.microsoft.com/office/drawing/2014/main" id="{F5B8365C-1597-3CC6-9CBA-CF22884E3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8" name="Forma libre 35">
              <a:extLst>
                <a:ext uri="{FF2B5EF4-FFF2-40B4-BE49-F238E27FC236}">
                  <a16:creationId xmlns:a16="http://schemas.microsoft.com/office/drawing/2014/main" id="{A4006682-D59E-BE84-0C9C-5ED9F53C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67" name="Forma libre: Forma 66">
              <a:extLst>
                <a:ext uri="{FF2B5EF4-FFF2-40B4-BE49-F238E27FC236}">
                  <a16:creationId xmlns:a16="http://schemas.microsoft.com/office/drawing/2014/main" id="{84D575D0-5736-94C0-9454-BB38EF4401B2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ítulo 14" hidden="1">
            <a:extLst>
              <a:ext uri="{FF2B5EF4-FFF2-40B4-BE49-F238E27FC236}">
                <a16:creationId xmlns:a16="http://schemas.microsoft.com/office/drawing/2014/main" id="{7D13925E-1839-A5BF-CEAA-3B0DA7DD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recursos humanos 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468D77-9647-DF61-1374-82D91A8809B1}"/>
              </a:ext>
            </a:extLst>
          </p:cNvPr>
          <p:cNvSpPr txBox="1"/>
          <p:nvPr/>
        </p:nvSpPr>
        <p:spPr>
          <a:xfrm>
            <a:off x="480057" y="1779895"/>
            <a:ext cx="4424608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Modelos de IA convencionales y Agentes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Model</a:t>
            </a: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Context</a:t>
            </a: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Protocol</a:t>
            </a:r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Contextos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Reglas y </a:t>
            </a:r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Workflows</a:t>
            </a:r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Comparativa entre modelos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Ejemplos de uso</a:t>
            </a:r>
          </a:p>
        </p:txBody>
      </p:sp>
    </p:spTree>
    <p:extLst>
      <p:ext uri="{BB962C8B-B14F-4D97-AF65-F5344CB8AC3E}">
        <p14:creationId xmlns:p14="http://schemas.microsoft.com/office/powerpoint/2010/main" val="178939659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Definamos…</a:t>
            </a:r>
            <a:endParaRPr sz="3600" b="1" dirty="0">
              <a:solidFill>
                <a:srgbClr val="00206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6" name="Google Shape;36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marL="0" indent="0">
              <a:spcAft>
                <a:spcPts val="1600"/>
              </a:spcAft>
            </a:pPr>
            <a:r>
              <a:rPr lang="es" sz="1700" dirty="0">
                <a:solidFill>
                  <a:srgbClr val="7030A0"/>
                </a:solidFill>
              </a:rPr>
              <a:t>Modelo de IA convencional</a:t>
            </a:r>
            <a:endParaRPr sz="1700" dirty="0">
              <a:solidFill>
                <a:srgbClr val="7030A0"/>
              </a:solidFill>
            </a:endParaRPr>
          </a:p>
        </p:txBody>
      </p:sp>
      <p:pic>
        <p:nvPicPr>
          <p:cNvPr id="367" name="Google Shape;367;p6"/>
          <p:cNvPicPr preferRelativeResize="0"/>
          <p:nvPr/>
        </p:nvPicPr>
        <p:blipFill rotWithShape="1">
          <a:blip r:embed="rId3"/>
          <a:srcRect t="17254" r="-4" b="11306"/>
          <a:stretch>
            <a:fillRect/>
          </a:stretch>
        </p:blipFill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 marL="0" indent="0">
              <a:buNone/>
            </a:pPr>
            <a:r>
              <a:rPr lang="es" sz="2200" dirty="0"/>
              <a:t>Un modelo de IA es un programa computacional entrenado con grandes volúmenes de datos para detectar patrones, hacer predicciones, clasificar información, generar contenido o realizar otras tareas cognitivas específicas. </a:t>
            </a:r>
            <a:endParaRPr sz="22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200" dirty="0"/>
              <a:t>Es el resultado final de un proceso de entrenamiento de Machine Learning (ML) o Deep Learning (DL).</a:t>
            </a:r>
            <a:endParaRPr sz="2200" dirty="0"/>
          </a:p>
        </p:txBody>
      </p:sp>
      <p:grpSp>
        <p:nvGrpSpPr>
          <p:cNvPr id="2" name="Grupo 1" descr="Esta imagen es la manos de una mujer escribiendo en una hoja de papel. ">
            <a:extLst>
              <a:ext uri="{FF2B5EF4-FFF2-40B4-BE49-F238E27FC236}">
                <a16:creationId xmlns:a16="http://schemas.microsoft.com/office/drawing/2014/main" id="{5630E171-37BE-F3A0-F0FD-A6904D0ACDEC}"/>
              </a:ext>
            </a:extLst>
          </p:cNvPr>
          <p:cNvGrpSpPr/>
          <p:nvPr/>
        </p:nvGrpSpPr>
        <p:grpSpPr>
          <a:xfrm>
            <a:off x="4355000" y="-7614401"/>
            <a:ext cx="8739666" cy="8346238"/>
            <a:chOff x="4597682" y="-439156"/>
            <a:chExt cx="7594320" cy="7252450"/>
          </a:xfrm>
        </p:grpSpPr>
        <p:sp>
          <p:nvSpPr>
            <p:cNvPr id="3" name="Forma libre 22">
              <a:extLst>
                <a:ext uri="{FF2B5EF4-FFF2-40B4-BE49-F238E27FC236}">
                  <a16:creationId xmlns:a16="http://schemas.microsoft.com/office/drawing/2014/main" id="{FE973033-47DF-F6E0-DBEB-A035F53B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" name="Forma libre 23">
              <a:extLst>
                <a:ext uri="{FF2B5EF4-FFF2-40B4-BE49-F238E27FC236}">
                  <a16:creationId xmlns:a16="http://schemas.microsoft.com/office/drawing/2014/main" id="{5DDE7C6C-A74C-9FAE-D248-ADB446B8A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" name="Forma libre 24">
              <a:extLst>
                <a:ext uri="{FF2B5EF4-FFF2-40B4-BE49-F238E27FC236}">
                  <a16:creationId xmlns:a16="http://schemas.microsoft.com/office/drawing/2014/main" id="{3F185764-CA37-3095-44D8-B9A399A8E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6" name="Forma libre 25">
              <a:extLst>
                <a:ext uri="{FF2B5EF4-FFF2-40B4-BE49-F238E27FC236}">
                  <a16:creationId xmlns:a16="http://schemas.microsoft.com/office/drawing/2014/main" id="{D19E9217-A07D-652C-A50C-D39C5BC5D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7" name="Forma libre 26">
              <a:extLst>
                <a:ext uri="{FF2B5EF4-FFF2-40B4-BE49-F238E27FC236}">
                  <a16:creationId xmlns:a16="http://schemas.microsoft.com/office/drawing/2014/main" id="{A5AAB3A4-7D37-0DCE-D6EE-891128A63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8" name="Forma libre 27">
              <a:extLst>
                <a:ext uri="{FF2B5EF4-FFF2-40B4-BE49-F238E27FC236}">
                  <a16:creationId xmlns:a16="http://schemas.microsoft.com/office/drawing/2014/main" id="{621E6AD1-CD5F-456F-55CC-A8B9B330C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9" name="Forma libre 28">
              <a:extLst>
                <a:ext uri="{FF2B5EF4-FFF2-40B4-BE49-F238E27FC236}">
                  <a16:creationId xmlns:a16="http://schemas.microsoft.com/office/drawing/2014/main" id="{679608B2-EB41-C283-FAE3-192DA5B4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14C67AC2-98C0-2112-0F79-E444EB13437B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17" name="Forma libre 29">
                <a:extLst>
                  <a:ext uri="{FF2B5EF4-FFF2-40B4-BE49-F238E27FC236}">
                    <a16:creationId xmlns:a16="http://schemas.microsoft.com/office/drawing/2014/main" id="{114962BF-78E7-EF50-2A83-EE11EFE38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8" name="Forma libre 30">
                <a:extLst>
                  <a:ext uri="{FF2B5EF4-FFF2-40B4-BE49-F238E27FC236}">
                    <a16:creationId xmlns:a16="http://schemas.microsoft.com/office/drawing/2014/main" id="{721A8549-692F-11DF-9BD4-F34E7B47E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  <p:sp>
          <p:nvSpPr>
            <p:cNvPr id="11" name="Forma libre 31">
              <a:extLst>
                <a:ext uri="{FF2B5EF4-FFF2-40B4-BE49-F238E27FC236}">
                  <a16:creationId xmlns:a16="http://schemas.microsoft.com/office/drawing/2014/main" id="{A62D8739-8E35-117C-689E-14F44C606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2" name="Forma libre 32">
              <a:extLst>
                <a:ext uri="{FF2B5EF4-FFF2-40B4-BE49-F238E27FC236}">
                  <a16:creationId xmlns:a16="http://schemas.microsoft.com/office/drawing/2014/main" id="{3D772A32-9AF3-382C-8CCB-6E23E02AD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3" name="Forma libre 33">
              <a:extLst>
                <a:ext uri="{FF2B5EF4-FFF2-40B4-BE49-F238E27FC236}">
                  <a16:creationId xmlns:a16="http://schemas.microsoft.com/office/drawing/2014/main" id="{00A8355D-7CA0-F62B-5C6E-531DA7A12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4" name="Forma libre 34">
              <a:extLst>
                <a:ext uri="{FF2B5EF4-FFF2-40B4-BE49-F238E27FC236}">
                  <a16:creationId xmlns:a16="http://schemas.microsoft.com/office/drawing/2014/main" id="{E02E9902-C91A-81AB-4051-8C5CE06B8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5" name="Forma libre 35">
              <a:extLst>
                <a:ext uri="{FF2B5EF4-FFF2-40B4-BE49-F238E27FC236}">
                  <a16:creationId xmlns:a16="http://schemas.microsoft.com/office/drawing/2014/main" id="{2D733610-474C-9124-B647-A47A51519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6" name="Forma libre: Forma 66">
              <a:extLst>
                <a:ext uri="{FF2B5EF4-FFF2-40B4-BE49-F238E27FC236}">
                  <a16:creationId xmlns:a16="http://schemas.microsoft.com/office/drawing/2014/main" id="{4EFD2A3B-C8DA-7EB1-26DC-910E6CC02721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DDF1-3C8C-9F6C-F184-D2FAC6FA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0D786-4377-344F-2A79-91805881A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Algunos modelos de IA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EE805ED-8046-59F5-5CCF-A97FA6938E4E}"/>
              </a:ext>
            </a:extLst>
          </p:cNvPr>
          <p:cNvGrpSpPr/>
          <p:nvPr/>
        </p:nvGrpSpPr>
        <p:grpSpPr>
          <a:xfrm>
            <a:off x="2699641" y="1690688"/>
            <a:ext cx="6792718" cy="4121545"/>
            <a:chOff x="1696122" y="1390873"/>
            <a:chExt cx="6792718" cy="4121545"/>
          </a:xfrm>
        </p:grpSpPr>
        <p:pic>
          <p:nvPicPr>
            <p:cNvPr id="2050" name="Picture 2" descr="ChatGPT logo PNG black transparent image download, size: 1280x800px">
              <a:extLst>
                <a:ext uri="{FF2B5EF4-FFF2-40B4-BE49-F238E27FC236}">
                  <a16:creationId xmlns:a16="http://schemas.microsoft.com/office/drawing/2014/main" id="{98FF4A8F-9960-6711-8361-16065A651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122" y="1390873"/>
              <a:ext cx="2413299" cy="15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EC2115B-26DA-D991-5066-ACF545DEC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301" y="3055489"/>
              <a:ext cx="1792941" cy="66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🔥 Logo deepseek ai PNG HD vector (EPS)">
              <a:extLst>
                <a:ext uri="{FF2B5EF4-FFF2-40B4-BE49-F238E27FC236}">
                  <a16:creationId xmlns:a16="http://schemas.microsoft.com/office/drawing/2014/main" id="{E0B5B23E-CB06-0498-9446-984803C59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567" y="1690344"/>
              <a:ext cx="1162395" cy="90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Free Claude logo PNG and vector files (svg, ai) - Brandlogos.net">
              <a:extLst>
                <a:ext uri="{FF2B5EF4-FFF2-40B4-BE49-F238E27FC236}">
                  <a16:creationId xmlns:a16="http://schemas.microsoft.com/office/drawing/2014/main" id="{86A3D4B9-C7EE-5FC5-617C-3E961EA19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89" y="3072996"/>
              <a:ext cx="2908151" cy="62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xAI adds Vision and Voice to Grok AI chatbot">
              <a:extLst>
                <a:ext uri="{FF2B5EF4-FFF2-40B4-BE49-F238E27FC236}">
                  <a16:creationId xmlns:a16="http://schemas.microsoft.com/office/drawing/2014/main" id="{1A6E0F70-3309-0AFD-AA92-C1534C7D5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487" y="4273782"/>
              <a:ext cx="2251934" cy="121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61176CC-BF14-9477-D51E-A2A46517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1052" y="4254943"/>
              <a:ext cx="2867425" cy="1257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9651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"/>
          <p:cNvSpPr txBox="1">
            <a:spLocks noGrp="1"/>
          </p:cNvSpPr>
          <p:nvPr>
            <p:ph type="body" idx="1"/>
          </p:nvPr>
        </p:nvSpPr>
        <p:spPr>
          <a:xfrm>
            <a:off x="839788" y="1084263"/>
            <a:ext cx="5157787" cy="823912"/>
          </a:xfr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marL="0" indent="0">
              <a:spcAft>
                <a:spcPts val="1600"/>
              </a:spcAft>
            </a:pPr>
            <a:r>
              <a:rPr lang="es-ES" sz="1700" dirty="0">
                <a:solidFill>
                  <a:srgbClr val="7030A0"/>
                </a:solidFill>
              </a:rPr>
              <a:t>Agente</a:t>
            </a:r>
          </a:p>
        </p:txBody>
      </p:sp>
      <p:sp>
        <p:nvSpPr>
          <p:cNvPr id="372" name="Google Shape;372;p7"/>
          <p:cNvSpPr txBox="1">
            <a:spLocks noGrp="1"/>
          </p:cNvSpPr>
          <p:nvPr>
            <p:ph sz="half" idx="2"/>
          </p:nvPr>
        </p:nvSpPr>
        <p:spPr>
          <a:xfrm>
            <a:off x="839788" y="1908175"/>
            <a:ext cx="5157787" cy="3684588"/>
          </a:xfrm>
        </p:spPr>
        <p:txBody>
          <a:bodyPr spcFirstLastPara="1" vert="horz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s-ES" sz="2200" dirty="0"/>
              <a:t>Los agentes son programas de software o sistemas inteligentes </a:t>
            </a:r>
            <a:r>
              <a:rPr lang="es-ES" sz="2200" b="1" dirty="0"/>
              <a:t>diseñados para actuar de forma autónoma o semiautónoma en un entorno</a:t>
            </a:r>
            <a:r>
              <a:rPr lang="es-ES" sz="2200" dirty="0"/>
              <a:t>, percibiendo información de este y tomando decisiones para alcanzar objetivos predefinidos. 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2200" dirty="0"/>
              <a:t>Son una pieza clave en la construcción de sistemas de IA más complejos y adaptables.</a:t>
            </a:r>
          </a:p>
        </p:txBody>
      </p:sp>
      <p:pic>
        <p:nvPicPr>
          <p:cNvPr id="375" name="Google Shape;375;p7"/>
          <p:cNvPicPr preferRelativeResize="0"/>
          <p:nvPr/>
        </p:nvPicPr>
        <p:blipFill rotWithShape="1">
          <a:blip r:embed="rId3"/>
          <a:srcRect t="10764" b="18149"/>
          <a:stretch>
            <a:fillRect/>
          </a:stretch>
        </p:blipFill>
        <p:spPr>
          <a:xfrm>
            <a:off x="6172200" y="1908175"/>
            <a:ext cx="5183188" cy="368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1E30F-028F-740E-F722-19C8E7D7E56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Algunos agentes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ADDE930-3C5D-559F-BBD5-BE97F7CCAAA7}"/>
              </a:ext>
            </a:extLst>
          </p:cNvPr>
          <p:cNvGrpSpPr/>
          <p:nvPr/>
        </p:nvGrpSpPr>
        <p:grpSpPr>
          <a:xfrm>
            <a:off x="2325771" y="1690688"/>
            <a:ext cx="7540458" cy="4336361"/>
            <a:chOff x="2235106" y="1950139"/>
            <a:chExt cx="7540458" cy="4336361"/>
          </a:xfrm>
        </p:grpSpPr>
        <p:pic>
          <p:nvPicPr>
            <p:cNvPr id="1026" name="Picture 2" descr="Cursor owner buys AI coding assistant Supermaven - Indie Hackers">
              <a:extLst>
                <a:ext uri="{FF2B5EF4-FFF2-40B4-BE49-F238E27FC236}">
                  <a16:creationId xmlns:a16="http://schemas.microsoft.com/office/drawing/2014/main" id="{32CCCB73-81C1-4277-2164-ED852CA7F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106" y="1950139"/>
              <a:ext cx="2164772" cy="121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 tried Windsurf Editor (a VS code fork by Codeium) the last few days and  it's completely blown me away: | Usman Ashraf">
              <a:extLst>
                <a:ext uri="{FF2B5EF4-FFF2-40B4-BE49-F238E27FC236}">
                  <a16:creationId xmlns:a16="http://schemas.microsoft.com/office/drawing/2014/main" id="{ECDC87FD-66F6-398E-AC76-980DC831A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814" y="2318362"/>
              <a:ext cx="1801907" cy="482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ACBD0D7-1C1B-D36E-E056-389BAB7A1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3657" y="2218329"/>
              <a:ext cx="1801907" cy="682077"/>
            </a:xfrm>
            <a:prstGeom prst="rect">
              <a:avLst/>
            </a:prstGeom>
          </p:spPr>
        </p:pic>
        <p:pic>
          <p:nvPicPr>
            <p:cNvPr id="1036" name="Picture 12" descr="figma-vector-logo | HOW Design Live">
              <a:extLst>
                <a:ext uri="{FF2B5EF4-FFF2-40B4-BE49-F238E27FC236}">
                  <a16:creationId xmlns:a16="http://schemas.microsoft.com/office/drawing/2014/main" id="{804128DB-B62F-3EB2-49BC-7BB06375B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109" y="3319614"/>
              <a:ext cx="1696347" cy="942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869163FB-0070-7856-7297-28DC7B456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0817" y="3400773"/>
              <a:ext cx="1279468" cy="780097"/>
            </a:xfrm>
            <a:prstGeom prst="rect">
              <a:avLst/>
            </a:prstGeom>
          </p:spPr>
        </p:pic>
        <p:pic>
          <p:nvPicPr>
            <p:cNvPr id="1042" name="Picture 18" descr="Que es Windows Copilot y cómo nos ayudará a ser más productivos » CIS  Informàtica">
              <a:extLst>
                <a:ext uri="{FF2B5EF4-FFF2-40B4-BE49-F238E27FC236}">
                  <a16:creationId xmlns:a16="http://schemas.microsoft.com/office/drawing/2014/main" id="{FFD06C72-2CF8-C73C-AE76-D718556F6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841" y="5025677"/>
              <a:ext cx="1772883" cy="95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Google Suite - MoMA Telecomunicaciones">
              <a:extLst>
                <a:ext uri="{FF2B5EF4-FFF2-40B4-BE49-F238E27FC236}">
                  <a16:creationId xmlns:a16="http://schemas.microsoft.com/office/drawing/2014/main" id="{595E41B2-8B73-D89D-08B9-8E9B2DB97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711" y="4720820"/>
              <a:ext cx="1565680" cy="156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981503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 txBox="1">
            <a:spLocks noGrp="1"/>
          </p:cNvSpPr>
          <p:nvPr>
            <p:ph type="title"/>
          </p:nvPr>
        </p:nvSpPr>
        <p:spPr>
          <a:xfrm>
            <a:off x="838200" y="498690"/>
            <a:ext cx="10515600" cy="66140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</a:t>
            </a:r>
            <a:r>
              <a:rPr lang="pt-BR" sz="3600" b="1" dirty="0" err="1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Context</a:t>
            </a: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pt-BR" sz="3600" b="1" dirty="0" err="1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Protocol</a:t>
            </a:r>
            <a:endParaRPr lang="pt-BR" sz="3600" b="1" dirty="0">
              <a:solidFill>
                <a:srgbClr val="00206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88" name="Google Shape;388;p9"/>
          <p:cNvSpPr txBox="1">
            <a:spLocks noGrp="1"/>
          </p:cNvSpPr>
          <p:nvPr>
            <p:ph idx="1"/>
          </p:nvPr>
        </p:nvSpPr>
        <p:spPr>
          <a:xfrm>
            <a:off x="838200" y="1472882"/>
            <a:ext cx="10515600" cy="13936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s-ES" sz="2200" dirty="0"/>
              <a:t>Es un estándar abierto y de código abierto para resolver un desafío fundamental en la integración de modelos de IA, especialmente los grandes modelos de lenguaje (</a:t>
            </a:r>
            <a:r>
              <a:rPr lang="es-ES" sz="2200" dirty="0" err="1"/>
              <a:t>LLMs</a:t>
            </a:r>
            <a:r>
              <a:rPr lang="es-ES" sz="2200" dirty="0"/>
              <a:t>), con sistemas externos: La integración</a:t>
            </a:r>
          </a:p>
        </p:txBody>
      </p:sp>
      <p:pic>
        <p:nvPicPr>
          <p:cNvPr id="389" name="Google Shape;3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1308" y="6412517"/>
            <a:ext cx="404600" cy="4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9"/>
          <p:cNvSpPr txBox="1"/>
          <p:nvPr/>
        </p:nvSpPr>
        <p:spPr>
          <a:xfrm>
            <a:off x="8337573" y="6407217"/>
            <a:ext cx="3322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r>
              <a:rPr lang="es" sz="14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Git oficial</a:t>
            </a:r>
            <a:endParaRPr sz="1467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3F0A64-BB62-5984-FEF6-C44B05CF308D}"/>
              </a:ext>
            </a:extLst>
          </p:cNvPr>
          <p:cNvSpPr txBox="1"/>
          <p:nvPr/>
        </p:nvSpPr>
        <p:spPr>
          <a:xfrm>
            <a:off x="838200" y="1202304"/>
            <a:ext cx="7423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(Protocolo de Contexto </a:t>
            </a:r>
            <a:r>
              <a:rPr lang="pt-BR" sz="12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</a:t>
            </a:r>
            <a:r>
              <a:rPr lang="pt-BR" sz="1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Modelo)</a:t>
            </a:r>
            <a:endParaRPr lang="es-ES" sz="1200" dirty="0"/>
          </a:p>
        </p:txBody>
      </p:sp>
      <p:pic>
        <p:nvPicPr>
          <p:cNvPr id="2050" name="Picture 2" descr="List: Model Context Protocol (MCP) | Curated by Chandrashekhar Marella |  Medium">
            <a:extLst>
              <a:ext uri="{FF2B5EF4-FFF2-40B4-BE49-F238E27FC236}">
                <a16:creationId xmlns:a16="http://schemas.microsoft.com/office/drawing/2014/main" id="{BE67477D-E156-A10F-E6C6-EC951CE9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79276"/>
            <a:ext cx="4550200" cy="30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7CAFAA-3E13-5FA3-ACD7-87869987A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168" y="2885743"/>
            <a:ext cx="1322810" cy="132281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37E56CA-2DA8-1B82-40C6-D76655EFE3CD}"/>
              </a:ext>
            </a:extLst>
          </p:cNvPr>
          <p:cNvGrpSpPr/>
          <p:nvPr/>
        </p:nvGrpSpPr>
        <p:grpSpPr>
          <a:xfrm>
            <a:off x="7711915" y="4266672"/>
            <a:ext cx="1251316" cy="1274979"/>
            <a:chOff x="7710635" y="4266672"/>
            <a:chExt cx="1251316" cy="1274979"/>
          </a:xfrm>
        </p:grpSpPr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53ACE2A9-E1B1-DE56-CBF4-C0E04661D7FD}"/>
                </a:ext>
              </a:extLst>
            </p:cNvPr>
            <p:cNvSpPr/>
            <p:nvPr/>
          </p:nvSpPr>
          <p:spPr>
            <a:xfrm rot="20537847">
              <a:off x="8685499" y="4344939"/>
              <a:ext cx="276452" cy="1196712"/>
            </a:xfrm>
            <a:prstGeom prst="down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5A807A2-7457-5943-2FCD-83D5C0424606}"/>
                </a:ext>
              </a:extLst>
            </p:cNvPr>
            <p:cNvSpPr/>
            <p:nvPr/>
          </p:nvSpPr>
          <p:spPr>
            <a:xfrm rot="11741826">
              <a:off x="7710635" y="4266672"/>
              <a:ext cx="276452" cy="1196712"/>
            </a:xfrm>
            <a:prstGeom prst="down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082A264-AA42-4C96-C5BE-5CC2025B662E}"/>
              </a:ext>
            </a:extLst>
          </p:cNvPr>
          <p:cNvSpPr/>
          <p:nvPr/>
        </p:nvSpPr>
        <p:spPr>
          <a:xfrm>
            <a:off x="7543720" y="4739210"/>
            <a:ext cx="15023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MCP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CE98BFA-2C26-35BA-3F1C-3BA1D5760E0F}"/>
              </a:ext>
            </a:extLst>
          </p:cNvPr>
          <p:cNvSpPr txBox="1"/>
          <p:nvPr/>
        </p:nvSpPr>
        <p:spPr>
          <a:xfrm rot="4209282">
            <a:off x="8403146" y="4598964"/>
            <a:ext cx="130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Puede usar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54449-7B81-13C1-DA65-8B9D12C4BB0A}"/>
              </a:ext>
            </a:extLst>
          </p:cNvPr>
          <p:cNvSpPr txBox="1"/>
          <p:nvPr/>
        </p:nvSpPr>
        <p:spPr>
          <a:xfrm rot="17078500">
            <a:off x="6943863" y="4672362"/>
            <a:ext cx="130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Implementa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E3C163B-9A06-A986-86C5-E74B36EF58C1}"/>
              </a:ext>
            </a:extLst>
          </p:cNvPr>
          <p:cNvGrpSpPr/>
          <p:nvPr/>
        </p:nvGrpSpPr>
        <p:grpSpPr>
          <a:xfrm>
            <a:off x="5818016" y="5256559"/>
            <a:ext cx="5039114" cy="1472882"/>
            <a:chOff x="6097435" y="5385118"/>
            <a:chExt cx="5039114" cy="1472882"/>
          </a:xfrm>
        </p:grpSpPr>
        <p:pic>
          <p:nvPicPr>
            <p:cNvPr id="2066" name="Picture 18" descr="Mercado Libre - YouTube">
              <a:extLst>
                <a:ext uri="{FF2B5EF4-FFF2-40B4-BE49-F238E27FC236}">
                  <a16:creationId xmlns:a16="http://schemas.microsoft.com/office/drawing/2014/main" id="{1990AA44-6BE1-E8B5-C74F-DD0586117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0433" y="5750855"/>
              <a:ext cx="816116" cy="816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cono a color de Logo de Google en PNG, SVG">
              <a:extLst>
                <a:ext uri="{FF2B5EF4-FFF2-40B4-BE49-F238E27FC236}">
                  <a16:creationId xmlns:a16="http://schemas.microsoft.com/office/drawing/2014/main" id="{1E1710ED-093B-7DAC-6A75-D9446A0B4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6895" y="5725576"/>
              <a:ext cx="791966" cy="79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Facultad de Ciencias Económicas - ecobook-ecoapps">
              <a:extLst>
                <a:ext uri="{FF2B5EF4-FFF2-40B4-BE49-F238E27FC236}">
                  <a16:creationId xmlns:a16="http://schemas.microsoft.com/office/drawing/2014/main" id="{98B633B4-06F7-E4EF-F4AF-5C3283FE6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72" y="5385118"/>
              <a:ext cx="1472882" cy="1472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Visual Studio Code - Wikipedia">
              <a:extLst>
                <a:ext uri="{FF2B5EF4-FFF2-40B4-BE49-F238E27FC236}">
                  <a16:creationId xmlns:a16="http://schemas.microsoft.com/office/drawing/2014/main" id="{C1FC38CC-EF94-5AEA-B352-817C5FE12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284" y="5725576"/>
              <a:ext cx="791967" cy="79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Buy Facebook Followers - European followers, 1000">
              <a:extLst>
                <a:ext uri="{FF2B5EF4-FFF2-40B4-BE49-F238E27FC236}">
                  <a16:creationId xmlns:a16="http://schemas.microsoft.com/office/drawing/2014/main" id="{592D0313-8381-D5F7-98B1-22283B6C8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435" y="5512548"/>
              <a:ext cx="1500800" cy="123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X Logo PNGs for Free Download">
              <a:extLst>
                <a:ext uri="{FF2B5EF4-FFF2-40B4-BE49-F238E27FC236}">
                  <a16:creationId xmlns:a16="http://schemas.microsoft.com/office/drawing/2014/main" id="{560D5947-B03D-D187-0D4A-AF7448F39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9168" y="5627602"/>
              <a:ext cx="1062623" cy="106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>
          <a:extLst>
            <a:ext uri="{FF2B5EF4-FFF2-40B4-BE49-F238E27FC236}">
              <a16:creationId xmlns:a16="http://schemas.microsoft.com/office/drawing/2014/main" id="{4E791FAD-D05C-2AE0-10AE-A39C3C164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83A4A187-BE09-1453-5488-1DF030CAE97B}"/>
              </a:ext>
            </a:extLst>
          </p:cNvPr>
          <p:cNvGrpSpPr/>
          <p:nvPr/>
        </p:nvGrpSpPr>
        <p:grpSpPr>
          <a:xfrm>
            <a:off x="495063" y="634947"/>
            <a:ext cx="2736842" cy="5588106"/>
            <a:chOff x="1368191" y="634947"/>
            <a:chExt cx="2736842" cy="5588106"/>
          </a:xfrm>
        </p:grpSpPr>
        <p:pic>
          <p:nvPicPr>
            <p:cNvPr id="6" name="Google Shape;419;p11" title="Captura de pantalla 2025-05-28 a las 10.49.26 a. m..png">
              <a:extLst>
                <a:ext uri="{FF2B5EF4-FFF2-40B4-BE49-F238E27FC236}">
                  <a16:creationId xmlns:a16="http://schemas.microsoft.com/office/drawing/2014/main" id="{98DE1236-3ED9-FB82-025F-0DBC0A63432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6808" b="11880"/>
            <a:stretch/>
          </p:blipFill>
          <p:spPr>
            <a:xfrm>
              <a:off x="1461219" y="634947"/>
              <a:ext cx="2509687" cy="5588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422;p11">
              <a:extLst>
                <a:ext uri="{FF2B5EF4-FFF2-40B4-BE49-F238E27FC236}">
                  <a16:creationId xmlns:a16="http://schemas.microsoft.com/office/drawing/2014/main" id="{B8DE6EE1-2CD1-37C3-1021-801894C7F858}"/>
                </a:ext>
              </a:extLst>
            </p:cNvPr>
            <p:cNvSpPr txBox="1"/>
            <p:nvPr/>
          </p:nvSpPr>
          <p:spPr>
            <a:xfrm>
              <a:off x="1368191" y="4353516"/>
              <a:ext cx="2736842" cy="10901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Modelo de IA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Convencional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FBFFD00-3C07-66AB-92FC-BA945215AD4C}"/>
              </a:ext>
            </a:extLst>
          </p:cNvPr>
          <p:cNvGrpSpPr/>
          <p:nvPr/>
        </p:nvGrpSpPr>
        <p:grpSpPr>
          <a:xfrm>
            <a:off x="4727580" y="634947"/>
            <a:ext cx="2736842" cy="5588102"/>
            <a:chOff x="4492391" y="634948"/>
            <a:chExt cx="2736842" cy="5588102"/>
          </a:xfrm>
        </p:grpSpPr>
        <p:pic>
          <p:nvPicPr>
            <p:cNvPr id="8" name="Google Shape;420;p11" title="Captura de pantalla 2025-05-28 a las 10.49.36 a. m..png">
              <a:extLst>
                <a:ext uri="{FF2B5EF4-FFF2-40B4-BE49-F238E27FC236}">
                  <a16:creationId xmlns:a16="http://schemas.microsoft.com/office/drawing/2014/main" id="{2B5159FA-C910-9874-0E5F-B414771C2FC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7490" b="8303"/>
            <a:stretch/>
          </p:blipFill>
          <p:spPr>
            <a:xfrm>
              <a:off x="4708260" y="634948"/>
              <a:ext cx="2359104" cy="5588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423;p11">
              <a:extLst>
                <a:ext uri="{FF2B5EF4-FFF2-40B4-BE49-F238E27FC236}">
                  <a16:creationId xmlns:a16="http://schemas.microsoft.com/office/drawing/2014/main" id="{D9B7DCB2-4FE7-3DF1-3E19-B7A5A1F58382}"/>
                </a:ext>
              </a:extLst>
            </p:cNvPr>
            <p:cNvSpPr txBox="1"/>
            <p:nvPr/>
          </p:nvSpPr>
          <p:spPr>
            <a:xfrm>
              <a:off x="4492391" y="4353516"/>
              <a:ext cx="2736842" cy="10901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Agente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B7A4FAC-5EBF-D1C9-7564-8E126CE370DB}"/>
              </a:ext>
            </a:extLst>
          </p:cNvPr>
          <p:cNvGrpSpPr/>
          <p:nvPr/>
        </p:nvGrpSpPr>
        <p:grpSpPr>
          <a:xfrm>
            <a:off x="9094224" y="634947"/>
            <a:ext cx="2736842" cy="5588106"/>
            <a:chOff x="7860376" y="634947"/>
            <a:chExt cx="2736842" cy="5588106"/>
          </a:xfrm>
        </p:grpSpPr>
        <p:pic>
          <p:nvPicPr>
            <p:cNvPr id="16" name="Google Shape;421;p11" title="Captura de pantalla 2025-05-28 a las 10.49.50 a. m..png">
              <a:extLst>
                <a:ext uri="{FF2B5EF4-FFF2-40B4-BE49-F238E27FC236}">
                  <a16:creationId xmlns:a16="http://schemas.microsoft.com/office/drawing/2014/main" id="{BAABC71F-9F31-67EA-546B-29E49A9D44E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7490" b="8303"/>
            <a:stretch/>
          </p:blipFill>
          <p:spPr>
            <a:xfrm>
              <a:off x="8032936" y="634947"/>
              <a:ext cx="2322502" cy="5588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424;p11">
              <a:extLst>
                <a:ext uri="{FF2B5EF4-FFF2-40B4-BE49-F238E27FC236}">
                  <a16:creationId xmlns:a16="http://schemas.microsoft.com/office/drawing/2014/main" id="{7725CD5D-237E-4310-0EB3-60FA50CDC9DC}"/>
                </a:ext>
              </a:extLst>
            </p:cNvPr>
            <p:cNvSpPr txBox="1"/>
            <p:nvPr/>
          </p:nvSpPr>
          <p:spPr>
            <a:xfrm>
              <a:off x="7860376" y="4353611"/>
              <a:ext cx="2736842" cy="108972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Agente con MCPs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74" name="Picture 2" descr="Incognito : TED Radio Hour : NPR">
            <a:extLst>
              <a:ext uri="{FF2B5EF4-FFF2-40B4-BE49-F238E27FC236}">
                <a16:creationId xmlns:a16="http://schemas.microsoft.com/office/drawing/2014/main" id="{24E8D1D7-DBA6-1CAF-8D2B-70E65DD22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7" t="2534" r="38219" b="2534"/>
          <a:stretch>
            <a:fillRect/>
          </a:stretch>
        </p:blipFill>
        <p:spPr bwMode="auto">
          <a:xfrm>
            <a:off x="602714" y="634947"/>
            <a:ext cx="2495064" cy="55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ncognito : TED Radio Hour : NPR">
            <a:extLst>
              <a:ext uri="{FF2B5EF4-FFF2-40B4-BE49-F238E27FC236}">
                <a16:creationId xmlns:a16="http://schemas.microsoft.com/office/drawing/2014/main" id="{066D7395-50C8-08CD-9D0B-020CB4C19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7" t="2534" r="38219" b="2534"/>
          <a:stretch>
            <a:fillRect/>
          </a:stretch>
        </p:blipFill>
        <p:spPr bwMode="auto">
          <a:xfrm>
            <a:off x="4848468" y="634947"/>
            <a:ext cx="2495064" cy="55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cognito : TED Radio Hour : NPR">
            <a:extLst>
              <a:ext uri="{FF2B5EF4-FFF2-40B4-BE49-F238E27FC236}">
                <a16:creationId xmlns:a16="http://schemas.microsoft.com/office/drawing/2014/main" id="{5D3A6912-EF8E-45D8-5B4E-F23537343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7" t="2534" r="38219" b="2534"/>
          <a:stretch>
            <a:fillRect/>
          </a:stretch>
        </p:blipFill>
        <p:spPr bwMode="auto">
          <a:xfrm>
            <a:off x="9180503" y="634947"/>
            <a:ext cx="2495064" cy="55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480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3067235_TF33668227_Win32" id="{14A94CAE-8CC0-4683-A7F7-ACDAEB868ACB}" vid="{DF800EFE-3282-4086-AF44-3E08F0D97EE5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A17EA8-7A9B-4350-B9C2-AA100F76C2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16AB37-D7B9-4507-B21E-5D459905C6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40622C-5D03-4258-98D9-CB4F18C7FA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1585</TotalTime>
  <Words>638</Words>
  <Application>Microsoft Office PowerPoint</Application>
  <PresentationFormat>Panorámica</PresentationFormat>
  <Paragraphs>101</Paragraphs>
  <Slides>16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Proxima Nova</vt:lpstr>
      <vt:lpstr>Roboto</vt:lpstr>
      <vt:lpstr>Segoe UI</vt:lpstr>
      <vt:lpstr>Wingdings</vt:lpstr>
      <vt:lpstr>Tema de Office</vt:lpstr>
      <vt:lpstr>Diapositiva de recursos humanos 1</vt:lpstr>
      <vt:lpstr>Diapositiva de recursos humanos 6</vt:lpstr>
      <vt:lpstr>Diapositiva de recursos humanos 2</vt:lpstr>
      <vt:lpstr>Definamos…</vt:lpstr>
      <vt:lpstr>Algunos modelos de IA</vt:lpstr>
      <vt:lpstr>Presentación de PowerPoint</vt:lpstr>
      <vt:lpstr>Algunos agentes</vt:lpstr>
      <vt:lpstr>Model Context Protocol</vt:lpstr>
      <vt:lpstr>Presentación de PowerPoint</vt:lpstr>
      <vt:lpstr>Contextos de la IA</vt:lpstr>
      <vt:lpstr>Diapositiva de recursos humanos 8</vt:lpstr>
      <vt:lpstr>Diapositiva de recursos humanos 8</vt:lpstr>
      <vt:lpstr>Diapositiva de recursos humanos 4</vt:lpstr>
      <vt:lpstr>Diapositiva de recursos humanos 11</vt:lpstr>
      <vt:lpstr>Diapositiva de recursos humanos 11</vt:lpstr>
      <vt:lpstr>Diapositiva de recursos humanos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P. Nahuel Gómez</dc:creator>
  <cp:lastModifiedBy>P. Nahuel Gómez</cp:lastModifiedBy>
  <cp:revision>8</cp:revision>
  <dcterms:created xsi:type="dcterms:W3CDTF">2025-06-19T21:13:01Z</dcterms:created>
  <dcterms:modified xsi:type="dcterms:W3CDTF">2025-06-25T02:56:49Z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